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51"/>
  </p:notesMasterIdLst>
  <p:sldIdLst>
    <p:sldId id="282" r:id="rId2"/>
    <p:sldId id="284" r:id="rId3"/>
    <p:sldId id="283" r:id="rId4"/>
    <p:sldId id="285" r:id="rId5"/>
    <p:sldId id="286" r:id="rId6"/>
    <p:sldId id="301" r:id="rId7"/>
    <p:sldId id="288" r:id="rId8"/>
    <p:sldId id="289" r:id="rId9"/>
    <p:sldId id="291" r:id="rId10"/>
    <p:sldId id="292" r:id="rId11"/>
    <p:sldId id="314" r:id="rId12"/>
    <p:sldId id="315" r:id="rId13"/>
    <p:sldId id="316" r:id="rId14"/>
    <p:sldId id="290" r:id="rId15"/>
    <p:sldId id="293" r:id="rId16"/>
    <p:sldId id="302" r:id="rId17"/>
    <p:sldId id="317" r:id="rId18"/>
    <p:sldId id="319" r:id="rId19"/>
    <p:sldId id="321" r:id="rId20"/>
    <p:sldId id="322" r:id="rId21"/>
    <p:sldId id="323" r:id="rId22"/>
    <p:sldId id="326" r:id="rId23"/>
    <p:sldId id="303" r:id="rId24"/>
    <p:sldId id="327" r:id="rId25"/>
    <p:sldId id="324" r:id="rId26"/>
    <p:sldId id="328" r:id="rId27"/>
    <p:sldId id="329" r:id="rId28"/>
    <p:sldId id="300" r:id="rId29"/>
    <p:sldId id="325" r:id="rId30"/>
    <p:sldId id="331" r:id="rId31"/>
    <p:sldId id="332" r:id="rId32"/>
    <p:sldId id="330" r:id="rId33"/>
    <p:sldId id="333" r:id="rId34"/>
    <p:sldId id="304" r:id="rId35"/>
    <p:sldId id="305" r:id="rId36"/>
    <p:sldId id="309" r:id="rId37"/>
    <p:sldId id="306" r:id="rId38"/>
    <p:sldId id="308" r:id="rId39"/>
    <p:sldId id="307" r:id="rId40"/>
    <p:sldId id="334" r:id="rId41"/>
    <p:sldId id="336" r:id="rId42"/>
    <p:sldId id="337" r:id="rId43"/>
    <p:sldId id="339" r:id="rId44"/>
    <p:sldId id="338" r:id="rId45"/>
    <p:sldId id="294" r:id="rId46"/>
    <p:sldId id="297" r:id="rId47"/>
    <p:sldId id="295" r:id="rId48"/>
    <p:sldId id="299" r:id="rId49"/>
    <p:sldId id="318" r:id="rId50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39B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82276" autoAdjust="0"/>
  </p:normalViewPr>
  <p:slideViewPr>
    <p:cSldViewPr>
      <p:cViewPr>
        <p:scale>
          <a:sx n="100" d="100"/>
          <a:sy n="100" d="100"/>
        </p:scale>
        <p:origin x="-1020" y="-30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289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263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05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 smtClean="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F4106CD8-9101-4FF8-B1E1-F3D0DAB674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5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Michael C. </a:t>
            </a:r>
            <a:r>
              <a:rPr lang="fr-FR" dirty="0" err="1" smtClean="0"/>
              <a:t>Feathers</a:t>
            </a:r>
            <a:r>
              <a:rPr lang="fr-FR" baseline="0" dirty="0" smtClean="0"/>
              <a:t> « </a:t>
            </a:r>
            <a:r>
              <a:rPr lang="fr-FR" baseline="0" dirty="0" err="1" smtClean="0"/>
              <a:t>Working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effectlvely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legacy</a:t>
            </a:r>
            <a:r>
              <a:rPr lang="fr-FR" baseline="0" dirty="0" smtClean="0"/>
              <a:t> code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5365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Nemo</a:t>
            </a:r>
            <a:r>
              <a:rPr lang="fr-FR" dirty="0" smtClean="0"/>
              <a:t> (http://nemo.sonarqube.org/ ) : un tableau de bord en direct avec les métriques de plusieurs projets </a:t>
            </a:r>
            <a:r>
              <a:rPr lang="fr-FR" dirty="0" err="1" smtClean="0"/>
              <a:t>OpenSource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001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Complexité </a:t>
            </a:r>
            <a:r>
              <a:rPr lang="fr-FR" dirty="0" err="1" smtClean="0"/>
              <a:t>cyclomatique</a:t>
            </a:r>
            <a:r>
              <a:rPr lang="fr-FR" dirty="0" smtClean="0"/>
              <a:t>: for, </a:t>
            </a:r>
            <a:r>
              <a:rPr lang="fr-FR" dirty="0" err="1" smtClean="0"/>
              <a:t>while</a:t>
            </a:r>
            <a:r>
              <a:rPr lang="fr-FR" dirty="0" smtClean="0"/>
              <a:t>, if, </a:t>
            </a:r>
            <a:r>
              <a:rPr lang="fr-FR" b="1" dirty="0" smtClean="0"/>
              <a:t>case</a:t>
            </a:r>
            <a:r>
              <a:rPr lang="fr-FR" dirty="0" smtClean="0"/>
              <a:t> + 1</a:t>
            </a: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lang="fr-FR" dirty="0" smtClean="0"/>
              <a:t>Complexité </a:t>
            </a:r>
            <a:r>
              <a:rPr lang="fr-FR" dirty="0" err="1" smtClean="0"/>
              <a:t>cyclomatique</a:t>
            </a:r>
            <a:r>
              <a:rPr lang="fr-FR" dirty="0" smtClean="0"/>
              <a:t> modifiée: </a:t>
            </a:r>
            <a:r>
              <a:rPr lang="fr-FR" dirty="0" err="1" smtClean="0"/>
              <a:t>for,while</a:t>
            </a:r>
            <a:r>
              <a:rPr lang="fr-FR" dirty="0" smtClean="0"/>
              <a:t>, if, </a:t>
            </a:r>
            <a:r>
              <a:rPr lang="fr-FR" b="1" dirty="0" smtClean="0"/>
              <a:t>switch</a:t>
            </a:r>
            <a:r>
              <a:rPr lang="fr-FR" dirty="0" smtClean="0"/>
              <a:t> + 1</a:t>
            </a: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lang="fr-FR" dirty="0" smtClean="0"/>
              <a:t>Complexité </a:t>
            </a:r>
            <a:r>
              <a:rPr lang="fr-FR" dirty="0" err="1" smtClean="0"/>
              <a:t>cyclomatique</a:t>
            </a:r>
            <a:r>
              <a:rPr lang="fr-FR" dirty="0" smtClean="0"/>
              <a:t> stricte: </a:t>
            </a:r>
            <a:r>
              <a:rPr lang="fr-FR" dirty="0" err="1" smtClean="0"/>
              <a:t>for,while</a:t>
            </a:r>
            <a:r>
              <a:rPr lang="fr-FR" dirty="0" smtClean="0"/>
              <a:t>, if, </a:t>
            </a:r>
            <a:r>
              <a:rPr lang="fr-FR" b="1" dirty="0" smtClean="0"/>
              <a:t>case</a:t>
            </a:r>
            <a:r>
              <a:rPr lang="fr-FR" dirty="0" smtClean="0"/>
              <a:t> + 1 + toutes les combinaisons des conditions.</a:t>
            </a: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lang="fr-FR" dirty="0" smtClean="0"/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lang="fr-FR" dirty="0" smtClean="0"/>
              <a:t>Modifiée</a:t>
            </a:r>
            <a:r>
              <a:rPr lang="fr-FR" baseline="0" dirty="0" smtClean="0"/>
              <a:t> &lt;= normale &lt;= stricte.</a:t>
            </a: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lang="fr-FR" baseline="0" dirty="0" smtClean="0"/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lang="fr-FR" baseline="0" dirty="0" smtClean="0"/>
              <a:t>Cohésion: lien entre les attributs d’une classe et leur utilisation par les méthodes.</a:t>
            </a: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lang="fr-FR" baseline="0" dirty="0" smtClean="0"/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lang="fr-FR" baseline="0" dirty="0" smtClean="0"/>
              <a:t>Couplage: Nombre de types utilisés par la classe (membre, paramètre, variable locale, appels indirects)</a:t>
            </a:r>
            <a:endParaRPr lang="fr-FR" dirty="0" smtClean="0"/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001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http://www.verifysoft.com/metriques_mccabe_halstead_maintenabilite.pdf</a:t>
            </a:r>
          </a:p>
          <a:p>
            <a:endParaRPr lang="fr-FR" dirty="0" smtClean="0"/>
          </a:p>
          <a:p>
            <a:pPr marL="0" marR="0" lvl="1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lang="fr-FR" dirty="0" smtClean="0"/>
              <a:t>Le niveau de difficulté: propension d’erreurs dans le programme.</a:t>
            </a:r>
          </a:p>
          <a:p>
            <a:pPr marL="0" marR="0" lvl="1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lang="fr-FR" dirty="0" smtClean="0"/>
              <a:t>Le nombre de bugs fournis: estimation</a:t>
            </a:r>
            <a:r>
              <a:rPr lang="fr-FR" baseline="0" dirty="0" smtClean="0"/>
              <a:t> du nombre d’erreurs dans le programme.</a:t>
            </a:r>
          </a:p>
          <a:p>
            <a:pPr marL="0" marR="0" lvl="1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lang="fr-FR" baseline="0" dirty="0" smtClean="0"/>
              <a:t>Le temps pour implémenter: évalue le temps en seconde nécessaire pour implémenter ou comprendre le programme.</a:t>
            </a:r>
          </a:p>
          <a:p>
            <a:pPr marL="0" marR="0" lvl="1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lang="fr-FR" baseline="0" dirty="0" smtClean="0"/>
          </a:p>
          <a:p>
            <a:pPr marL="0" marR="0" lvl="1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lang="fr-FR" baseline="0" dirty="0" smtClean="0"/>
              <a:t>Index de maintenabilité: </a:t>
            </a:r>
            <a:r>
              <a:rPr lang="fr-FR" baseline="0" dirty="0" err="1" smtClean="0"/>
              <a:t>vaut-il</a:t>
            </a:r>
            <a:r>
              <a:rPr lang="fr-FR" baseline="0" dirty="0" smtClean="0"/>
              <a:t> mieux maintenir (et corriger) le module, ou bien le réécrire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443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CodeCheck</a:t>
            </a:r>
            <a:r>
              <a:rPr lang="fr-FR" dirty="0" smtClean="0"/>
              <a:t>:</a:t>
            </a:r>
          </a:p>
          <a:p>
            <a:pPr marL="171450" indent="-171450">
              <a:buFontTx/>
              <a:buChar char="-"/>
            </a:pPr>
            <a:r>
              <a:rPr lang="fr-FR" dirty="0" err="1" smtClean="0"/>
              <a:t>Includes</a:t>
            </a:r>
            <a:r>
              <a:rPr lang="fr-FR" dirty="0" smtClean="0"/>
              <a:t> inutiles,</a:t>
            </a:r>
          </a:p>
          <a:p>
            <a:pPr marL="171450" indent="-171450">
              <a:buFontTx/>
              <a:buChar char="-"/>
            </a:pPr>
            <a:r>
              <a:rPr lang="fr-FR" dirty="0" err="1" smtClean="0"/>
              <a:t>Magic</a:t>
            </a:r>
            <a:r>
              <a:rPr lang="fr-FR" dirty="0" smtClean="0"/>
              <a:t> </a:t>
            </a:r>
            <a:r>
              <a:rPr lang="fr-FR" dirty="0" err="1" smtClean="0"/>
              <a:t>number</a:t>
            </a:r>
            <a:r>
              <a:rPr lang="fr-FR" dirty="0" smtClean="0"/>
              <a:t>,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Pas de </a:t>
            </a:r>
            <a:r>
              <a:rPr lang="fr-FR" dirty="0" err="1" smtClean="0"/>
              <a:t>using</a:t>
            </a:r>
            <a:r>
              <a:rPr lang="fr-FR" dirty="0" smtClean="0"/>
              <a:t> dans un .h (hors</a:t>
            </a:r>
            <a:r>
              <a:rPr lang="fr-FR" baseline="0" dirty="0" smtClean="0"/>
              <a:t> d’une classe)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/>
              <a:t>Convention de nommage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/>
              <a:t>Constructeur non explicit</a:t>
            </a:r>
          </a:p>
          <a:p>
            <a:pPr marL="171450" indent="-171450">
              <a:buFontTx/>
              <a:buChar char="-"/>
            </a:pPr>
            <a:endParaRPr lang="fr-FR" baseline="0" dirty="0" smtClean="0"/>
          </a:p>
          <a:p>
            <a:pPr marL="171450" indent="-171450">
              <a:buFontTx/>
              <a:buChar char="-"/>
            </a:pPr>
            <a:endParaRPr lang="fr-FR" dirty="0" smtClean="0"/>
          </a:p>
          <a:p>
            <a:pPr marL="171450" indent="-171450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452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fr-FR" dirty="0" smtClean="0"/>
              <a:t>Large-</a:t>
            </a:r>
            <a:r>
              <a:rPr lang="fr-FR" dirty="0" err="1" smtClean="0"/>
              <a:t>scale</a:t>
            </a:r>
            <a:r>
              <a:rPr lang="fr-FR" dirty="0" smtClean="0"/>
              <a:t> : l’architecture modulaire, les dépendances</a:t>
            </a:r>
            <a:r>
              <a:rPr lang="fr-FR" baseline="0" dirty="0" smtClean="0"/>
              <a:t>: le macro-design d’un programme.</a:t>
            </a:r>
          </a:p>
          <a:p>
            <a:pPr marL="171450" indent="-171450">
              <a:buFont typeface="Arial" charset="0"/>
              <a:buChar char="•"/>
            </a:pPr>
            <a:r>
              <a:rPr lang="fr-FR" baseline="0" dirty="0" smtClean="0"/>
              <a:t>Design patterns : la conception d’une classe: le micro-design d’un programme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562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Clean code : l’écriture du code proprement dite.</a:t>
            </a:r>
          </a:p>
          <a:p>
            <a:r>
              <a:rPr lang="fr-FR" dirty="0" err="1" smtClean="0"/>
              <a:t>Refactoring</a:t>
            </a:r>
            <a:r>
              <a:rPr lang="fr-FR" baseline="0" dirty="0" smtClean="0"/>
              <a:t> : pour améliorer encore l’écriture du code.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1181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Working</a:t>
            </a:r>
            <a:r>
              <a:rPr lang="fr-FR" dirty="0" smtClean="0"/>
              <a:t> </a:t>
            </a:r>
            <a:r>
              <a:rPr lang="fr-FR" dirty="0" err="1" smtClean="0"/>
              <a:t>effectively</a:t>
            </a:r>
            <a:r>
              <a:rPr lang="fr-FR" dirty="0" smtClean="0"/>
              <a:t>: comment améliorer la qualité d’un programme</a:t>
            </a:r>
            <a:r>
              <a:rPr lang="fr-FR" baseline="0" dirty="0" smtClean="0"/>
              <a:t> existant. En réalité : comment réorganiser un programme pour le rendre facilement testable.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438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5B48C-F34D-4471-9B67-7A19C1FAFE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B6AD5-6E3E-41C1-82D9-B61EA904F4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CEE49-65CE-4639-B1A1-CCB6757478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A56C6-D8CC-4289-B012-0E3FCD1C5F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150F2-DBC7-4A73-B972-D257FA62A3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CD5A3-D585-4DC0-B8B0-4324E63C67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3FC10-E2CF-4289-8D66-2273DAA873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95313-00AF-4344-B98D-EDD3E78DF9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46825-6233-4813-AB0B-9DCA0664DC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FB7EB-ABBA-48FB-9FB7-B93B843622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A1DC9-C9AD-4733-919F-B02780D0E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142875" y="6429375"/>
            <a:ext cx="11414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</a:tabLst>
              <a:defRPr sz="1400">
                <a:solidFill>
                  <a:srgbClr val="FFFFFF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429375"/>
            <a:ext cx="2998788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dirty="0" smtClean="0"/>
              <a:t>Lean Software </a:t>
            </a:r>
            <a:r>
              <a:rPr lang="fr-FR" dirty="0" err="1" smtClean="0"/>
              <a:t>Development</a:t>
            </a:r>
            <a:endParaRPr lang="fr-FR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429375"/>
            <a:ext cx="5699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46E371F0-07E8-401B-9F67-3C0DD8453E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azon.fr/Large-Scale-Software-Design-John-Lakos/dp/020163362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mazon.fr/Design-Patterns-Elements-Reusable-Object-Oriented/dp/0201633612" TargetMode="External"/><Relationship Id="rId4" Type="http://schemas.openxmlformats.org/officeDocument/2006/relationships/image" Target="../media/image8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azon.fr/Clean-Code-Handbook-Software-Craftsmanship/dp/013235088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mazon.fr/Refactoring-Improving-Design-Existing-Code/dp/0201485672" TargetMode="External"/><Relationship Id="rId4" Type="http://schemas.openxmlformats.org/officeDocument/2006/relationships/image" Target="../media/image8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azon.fr/Working-Effectively-Legacy-Michael-Feathers/dp/0131177052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hyperlink" Target="http://artofunittesting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mazon.fr/Test-Driven-Development-Example-Kent-Beck/dp/0321146530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www-igm.univ-mlv.fr/~dr/XPOSE2008/Mesure%20de%20la%20qualite%20du%20code%20source%20-%20Algorithmes%20et%20outils/index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Améliorer la qualité du code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JD 2016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2A5B48C-F34D-4471-9B67-7A19C1FAFECD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 quoi ça sert ?</a:t>
            </a:r>
          </a:p>
          <a:p>
            <a:endParaRPr lang="fr-FR" dirty="0" smtClean="0"/>
          </a:p>
          <a:p>
            <a:r>
              <a:rPr lang="fr-FR" dirty="0" smtClean="0"/>
              <a:t>Pourquoi a-t-on besoin de le faire ?</a:t>
            </a:r>
          </a:p>
          <a:p>
            <a:endParaRPr lang="fr-FR" dirty="0" smtClean="0"/>
          </a:p>
          <a:p>
            <a:r>
              <a:rPr lang="fr-FR" dirty="0" smtClean="0"/>
              <a:t>Comment le faire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674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quoi ça sert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 faire des économies</a:t>
            </a:r>
          </a:p>
          <a:p>
            <a:pPr lvl="1"/>
            <a:r>
              <a:rPr lang="fr-FR" dirty="0" smtClean="0"/>
              <a:t>Parce que l’équipe est plus productive.</a:t>
            </a:r>
          </a:p>
          <a:p>
            <a:pPr lvl="1"/>
            <a:endParaRPr lang="fr-FR" dirty="0"/>
          </a:p>
          <a:p>
            <a:r>
              <a:rPr lang="fr-FR" dirty="0" smtClean="0"/>
              <a:t>A rendre le travail plus fun !!!</a:t>
            </a:r>
          </a:p>
          <a:p>
            <a:pPr lvl="1"/>
            <a:r>
              <a:rPr lang="fr-FR" dirty="0" smtClean="0"/>
              <a:t>Parce que c’est plus agréable de travailler sur du code de bonne qualité.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8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Pourquoi a-t-on besoin de le faire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Parce qu’on ne </a:t>
            </a:r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nous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smtClean="0"/>
              <a:t>donne pas toujours les moyens de faire du code de bonne qualité:</a:t>
            </a:r>
          </a:p>
          <a:p>
            <a:pPr lvl="1"/>
            <a:r>
              <a:rPr lang="fr-FR" dirty="0" smtClean="0"/>
              <a:t>Pas le temps.</a:t>
            </a:r>
          </a:p>
          <a:p>
            <a:pPr marL="457200" lvl="1" indent="0">
              <a:buNone/>
            </a:pPr>
            <a:endParaRPr lang="fr-FR" dirty="0" smtClean="0"/>
          </a:p>
          <a:p>
            <a:r>
              <a:rPr lang="fr-FR" dirty="0"/>
              <a:t>Parce qu’on ne </a:t>
            </a:r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</a:t>
            </a:r>
            <a:r>
              <a:rPr lang="fr-FR" dirty="0" smtClean="0"/>
              <a:t> </a:t>
            </a:r>
            <a:r>
              <a:rPr lang="fr-FR" dirty="0"/>
              <a:t>donne pas toujours les moyens de faire du code de bonne qualité:</a:t>
            </a:r>
            <a:endParaRPr lang="fr-FR" dirty="0" smtClean="0"/>
          </a:p>
          <a:p>
            <a:pPr lvl="1"/>
            <a:r>
              <a:rPr lang="fr-FR" dirty="0" smtClean="0"/>
              <a:t>Pas les bons réflexes,</a:t>
            </a:r>
          </a:p>
          <a:p>
            <a:pPr lvl="1"/>
            <a:r>
              <a:rPr lang="fr-FR" dirty="0" smtClean="0"/>
              <a:t>Pas les bons outils.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48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De quelle qualité parle-t-on ?</a:t>
            </a:r>
          </a:p>
          <a:p>
            <a:r>
              <a:rPr lang="fr-FR" dirty="0" smtClean="0"/>
              <a:t>Comment on la mesure ?</a:t>
            </a:r>
          </a:p>
          <a:p>
            <a:endParaRPr lang="fr-FR" dirty="0" smtClean="0"/>
          </a:p>
          <a:p>
            <a:r>
              <a:rPr lang="fr-FR" dirty="0" smtClean="0"/>
              <a:t>Comment on définit le niveau de qualité nécessaire ?</a:t>
            </a:r>
          </a:p>
          <a:p>
            <a:endParaRPr lang="fr-FR" dirty="0" smtClean="0"/>
          </a:p>
          <a:p>
            <a:r>
              <a:rPr lang="fr-FR" dirty="0" smtClean="0"/>
              <a:t>Comment  on l’atteint ?</a:t>
            </a:r>
          </a:p>
          <a:p>
            <a:r>
              <a:rPr lang="fr-FR" dirty="0" smtClean="0"/>
              <a:t>Comment on le conserve 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9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 quelle qualité parle-t-on ?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0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définition la qualité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fr-FR" sz="4800" dirty="0" smtClean="0"/>
              <a:t>« </a:t>
            </a:r>
            <a:r>
              <a:rPr lang="fr-FR" sz="4800" i="1" dirty="0" smtClean="0"/>
              <a:t>Un code de bonne qualité est un code qu’on peut faire évoluer facilement</a:t>
            </a:r>
            <a:r>
              <a:rPr lang="fr-FR" sz="4800" dirty="0" smtClean="0"/>
              <a:t> »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27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code qui peut évoluer facilement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/>
              <a:t>Des responsabilités simples.</a:t>
            </a:r>
          </a:p>
          <a:p>
            <a:endParaRPr lang="fr-FR" dirty="0" smtClean="0"/>
          </a:p>
          <a:p>
            <a:r>
              <a:rPr lang="fr-FR" dirty="0" smtClean="0"/>
              <a:t>Des </a:t>
            </a:r>
            <a:r>
              <a:rPr lang="fr-FR" dirty="0"/>
              <a:t>dépendances réduites, maitrisées.</a:t>
            </a:r>
          </a:p>
          <a:p>
            <a:endParaRPr lang="fr-FR" dirty="0" smtClean="0"/>
          </a:p>
          <a:p>
            <a:r>
              <a:rPr lang="fr-FR" dirty="0" smtClean="0"/>
              <a:t>Des </a:t>
            </a:r>
            <a:r>
              <a:rPr lang="fr-FR" dirty="0"/>
              <a:t>tests, des tests, des tests.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314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responsabilités simples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 domaine par </a:t>
            </a:r>
            <a:r>
              <a:rPr lang="fr-FR" b="1" dirty="0" smtClean="0"/>
              <a:t>module</a:t>
            </a:r>
          </a:p>
          <a:p>
            <a:endParaRPr lang="fr-FR" dirty="0"/>
          </a:p>
          <a:p>
            <a:r>
              <a:rPr lang="fr-FR" dirty="0" smtClean="0"/>
              <a:t>Une responsabilité par </a:t>
            </a:r>
            <a:r>
              <a:rPr lang="fr-FR" b="1" dirty="0" smtClean="0"/>
              <a:t>classe</a:t>
            </a:r>
          </a:p>
          <a:p>
            <a:endParaRPr lang="fr-FR" dirty="0"/>
          </a:p>
          <a:p>
            <a:r>
              <a:rPr lang="fr-FR" dirty="0" smtClean="0"/>
              <a:t>Une responsabilité par </a:t>
            </a:r>
            <a:r>
              <a:rPr lang="fr-FR" b="1" dirty="0" smtClean="0"/>
              <a:t>fonction</a:t>
            </a:r>
          </a:p>
          <a:p>
            <a:endParaRPr lang="fr-FR" dirty="0"/>
          </a:p>
          <a:p>
            <a:r>
              <a:rPr lang="fr-FR" i="1" dirty="0" smtClean="0"/>
              <a:t>Une assertion par </a:t>
            </a:r>
            <a:r>
              <a:rPr lang="fr-FR" b="1" i="1" dirty="0" smtClean="0"/>
              <a:t>test</a:t>
            </a:r>
            <a:endParaRPr lang="fr-FR" b="1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431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dépendances réduites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Une architecture modulaire, en couches</a:t>
            </a:r>
          </a:p>
          <a:p>
            <a:endParaRPr lang="fr-FR" i="1" dirty="0" smtClean="0"/>
          </a:p>
          <a:p>
            <a:r>
              <a:rPr lang="fr-FR" dirty="0" smtClean="0"/>
              <a:t>Pas de dépendances cycliques</a:t>
            </a:r>
          </a:p>
          <a:p>
            <a:endParaRPr lang="fr-FR" dirty="0"/>
          </a:p>
          <a:p>
            <a:r>
              <a:rPr lang="fr-FR" dirty="0" smtClean="0"/>
              <a:t>Les modules haut-niveau dépendent des modules bas-niveau.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58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487" y="150540"/>
            <a:ext cx="3151026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25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dépendances réduites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Des dépendances sur des interfaces plutôt que sur des implémentations.</a:t>
            </a:r>
          </a:p>
          <a:p>
            <a:endParaRPr lang="fr-FR" dirty="0"/>
          </a:p>
          <a:p>
            <a:r>
              <a:rPr lang="fr-FR" dirty="0" smtClean="0"/>
              <a:t>Des interfaces dans des modules bas-niveaux</a:t>
            </a:r>
          </a:p>
          <a:p>
            <a:endParaRPr lang="fr-FR" dirty="0"/>
          </a:p>
          <a:p>
            <a:r>
              <a:rPr lang="fr-FR" dirty="0" smtClean="0"/>
              <a:t>Des implémentations dans des modules haut-niveaux.</a:t>
            </a:r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69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Sur JD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 err="1" smtClean="0"/>
              <a:t>adapters</a:t>
            </a:r>
            <a:endParaRPr lang="fr-FR" dirty="0" smtClean="0"/>
          </a:p>
          <a:p>
            <a:endParaRPr lang="fr-FR" dirty="0"/>
          </a:p>
          <a:p>
            <a:pPr lvl="1"/>
            <a:r>
              <a:rPr lang="fr-FR" dirty="0" smtClean="0"/>
              <a:t>Les interfaces dans </a:t>
            </a:r>
            <a:r>
              <a:rPr lang="fr-FR" dirty="0" err="1" smtClean="0"/>
              <a:t>ITF_Core</a:t>
            </a:r>
            <a:r>
              <a:rPr lang="fr-FR" dirty="0" smtClean="0"/>
              <a:t> ou </a:t>
            </a:r>
            <a:r>
              <a:rPr lang="fr-FR" dirty="0" err="1" smtClean="0"/>
              <a:t>ITF_Engine</a:t>
            </a:r>
            <a:endParaRPr lang="fr-FR" dirty="0" smtClean="0"/>
          </a:p>
          <a:p>
            <a:pPr lvl="1"/>
            <a:endParaRPr lang="fr-FR" dirty="0"/>
          </a:p>
          <a:p>
            <a:pPr lvl="1"/>
            <a:r>
              <a:rPr lang="fr-FR" dirty="0" smtClean="0"/>
              <a:t>Les implémentations dans les modules </a:t>
            </a:r>
            <a:r>
              <a:rPr lang="fr-FR" dirty="0" err="1" smtClean="0"/>
              <a:t>Adapters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27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tests, des tests, des tests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Vérification</a:t>
            </a:r>
          </a:p>
          <a:p>
            <a:pPr lvl="1"/>
            <a:r>
              <a:rPr lang="fr-FR" dirty="0" smtClean="0"/>
              <a:t>On sait que ça marche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Confiance, anti-régression</a:t>
            </a:r>
          </a:p>
          <a:p>
            <a:pPr lvl="1"/>
            <a:r>
              <a:rPr lang="fr-FR" dirty="0"/>
              <a:t>On sait qu’on </a:t>
            </a:r>
            <a:r>
              <a:rPr lang="fr-FR" dirty="0" smtClean="0"/>
              <a:t>n’a rien cassé</a:t>
            </a:r>
            <a:endParaRPr lang="fr-FR" dirty="0"/>
          </a:p>
          <a:p>
            <a:pPr lvl="1"/>
            <a:r>
              <a:rPr lang="fr-FR" dirty="0" smtClean="0"/>
              <a:t>On sait que ça continue à marcher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Documentation</a:t>
            </a:r>
          </a:p>
          <a:p>
            <a:pPr lvl="1"/>
            <a:r>
              <a:rPr lang="fr-FR" dirty="0" smtClean="0"/>
              <a:t>On sait comment ça marche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959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Qu’est-ce que la qualité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i="1" dirty="0"/>
              <a:t>« Code without tests is bad </a:t>
            </a:r>
            <a:r>
              <a:rPr lang="en-US" sz="2000" i="1" dirty="0" smtClean="0"/>
              <a:t>code.</a:t>
            </a:r>
          </a:p>
          <a:p>
            <a:endParaRPr lang="en-US" sz="2000" i="1" dirty="0" smtClean="0"/>
          </a:p>
          <a:p>
            <a:pPr marL="0" indent="0">
              <a:buNone/>
            </a:pPr>
            <a:r>
              <a:rPr lang="en-US" sz="2000" i="1" dirty="0" smtClean="0"/>
              <a:t>It </a:t>
            </a:r>
            <a:r>
              <a:rPr lang="en-US" sz="2000" i="1" dirty="0"/>
              <a:t>doesn’t matter how well is </a:t>
            </a:r>
            <a:r>
              <a:rPr lang="en-US" sz="2000" i="1" dirty="0" smtClean="0"/>
              <a:t>it;</a:t>
            </a:r>
          </a:p>
          <a:p>
            <a:endParaRPr lang="en-US" sz="2000" i="1" dirty="0" smtClean="0"/>
          </a:p>
          <a:p>
            <a:pPr marL="0" indent="0">
              <a:buNone/>
            </a:pPr>
            <a:r>
              <a:rPr lang="en-US" sz="2000" i="1" dirty="0" smtClean="0"/>
              <a:t>it </a:t>
            </a:r>
            <a:r>
              <a:rPr lang="en-US" sz="2000" i="1" dirty="0"/>
              <a:t>doesn’t matter how pretty or object-oriented or well-encapsulated it is</a:t>
            </a:r>
            <a:r>
              <a:rPr lang="en-US" sz="2000" i="1" dirty="0" smtClean="0"/>
              <a:t>.</a:t>
            </a:r>
          </a:p>
          <a:p>
            <a:pPr marL="0" indent="0">
              <a:buNone/>
            </a:pPr>
            <a:r>
              <a:rPr lang="en-US" sz="2000" i="1" dirty="0" smtClean="0"/>
              <a:t> </a:t>
            </a:r>
          </a:p>
          <a:p>
            <a:pPr marL="0" indent="0">
              <a:buNone/>
            </a:pPr>
            <a:r>
              <a:rPr lang="en-US" sz="2000" i="1" dirty="0" smtClean="0"/>
              <a:t>With </a:t>
            </a:r>
            <a:r>
              <a:rPr lang="en-US" sz="2000" i="1" dirty="0"/>
              <a:t>tests, we can change the behavior of our code quickly and verifiably. </a:t>
            </a:r>
            <a:endParaRPr lang="en-US" sz="2000" i="1" dirty="0" smtClean="0"/>
          </a:p>
          <a:p>
            <a:pPr marL="0" indent="0">
              <a:buNone/>
            </a:pPr>
            <a:endParaRPr lang="en-US" sz="2000" i="1" dirty="0" smtClean="0"/>
          </a:p>
          <a:p>
            <a:pPr marL="0" indent="0">
              <a:buNone/>
            </a:pPr>
            <a:r>
              <a:rPr lang="en-US" sz="2000" i="1" dirty="0" smtClean="0"/>
              <a:t>Without </a:t>
            </a:r>
            <a:r>
              <a:rPr lang="en-US" sz="2000" i="1" dirty="0"/>
              <a:t>them, we really don’t know if our code is getting better or worse.”</a:t>
            </a:r>
            <a:endParaRPr lang="fr-FR" sz="2000" i="1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728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mesurer le niveau de qualité ?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389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métriques de code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« Une métrique logicielle est une mesure d’une propriété d’une partie d’un logiciel ou de ses spécifications »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												</a:t>
            </a:r>
            <a:r>
              <a:rPr lang="fr-FR" dirty="0" err="1" smtClean="0"/>
              <a:t>Wikipedia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24CCEE49-65CE-4639-B1A1-CCB6757478F7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83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métrique à plusieurs niveaux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Sur un module (i.e. un ensemble de fichiers),</a:t>
            </a:r>
          </a:p>
          <a:p>
            <a:endParaRPr lang="fr-FR" dirty="0"/>
          </a:p>
          <a:p>
            <a:r>
              <a:rPr lang="fr-FR" dirty="0" smtClean="0"/>
              <a:t>Sur un fichier,</a:t>
            </a:r>
          </a:p>
          <a:p>
            <a:endParaRPr lang="fr-FR" dirty="0"/>
          </a:p>
          <a:p>
            <a:r>
              <a:rPr lang="fr-FR" dirty="0" smtClean="0"/>
              <a:t>Sur une classe,</a:t>
            </a:r>
          </a:p>
          <a:p>
            <a:endParaRPr lang="fr-FR" dirty="0"/>
          </a:p>
          <a:p>
            <a:r>
              <a:rPr lang="fr-FR" dirty="0" smtClean="0"/>
              <a:t>Sur une fonction.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89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 métriques triviales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6685068"/>
              </p:ext>
            </p:extLst>
          </p:nvPr>
        </p:nvGraphicFramePr>
        <p:xfrm>
          <a:off x="457200" y="1600200"/>
          <a:ext cx="8228016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680"/>
                <a:gridCol w="1298334"/>
                <a:gridCol w="1298334"/>
                <a:gridCol w="1298334"/>
                <a:gridCol w="1298334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Module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Fichier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Classe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Fonction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Nombre de fichiers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  <a:sym typeface="Wingdings 2"/>
                        </a:rPr>
                        <a:t>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Nombres de classes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 2"/>
                        </a:rPr>
                        <a:t>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  <a:sym typeface="Wingdings 2"/>
                        </a:rPr>
                        <a:t>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Nombre de fonctions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 2"/>
                        </a:rPr>
                        <a:t>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 2"/>
                        </a:rPr>
                        <a:t>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  <a:sym typeface="Wingdings 2"/>
                        </a:rPr>
                        <a:t>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Nombre de lignes de code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 2"/>
                        </a:rPr>
                        <a:t>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  <a:sym typeface="Wingdings 2"/>
                        </a:rPr>
                        <a:t>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  <a:sym typeface="Wingdings 2"/>
                        </a:rPr>
                        <a:t>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  <a:sym typeface="Wingdings 2"/>
                        </a:rPr>
                        <a:t>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Nombre de lignes de commentaires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  <a:sym typeface="Wingdings 2"/>
                        </a:rPr>
                        <a:t>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Nombre de lignes du préprocesseur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>
                          <a:solidFill>
                            <a:srgbClr val="FF0000"/>
                          </a:solidFill>
                          <a:sym typeface="Wingdings 2"/>
                        </a:rPr>
                        <a:t></a:t>
                      </a:r>
                      <a:endParaRPr lang="fr-FR" dirty="0" smtClean="0"/>
                    </a:p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582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 métriques plus complexes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4693802"/>
              </p:ext>
            </p:extLst>
          </p:nvPr>
        </p:nvGraphicFramePr>
        <p:xfrm>
          <a:off x="457200" y="1600200"/>
          <a:ext cx="822801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680"/>
                <a:gridCol w="1298334"/>
                <a:gridCol w="1298334"/>
                <a:gridCol w="1298334"/>
                <a:gridCol w="1298334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Module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Fichier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Classe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Fonction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Complexité </a:t>
                      </a:r>
                      <a:r>
                        <a:rPr lang="fr-FR" dirty="0" err="1" smtClean="0"/>
                        <a:t>cyclomatique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smtClean="0">
                          <a:solidFill>
                            <a:srgbClr val="FF0000"/>
                          </a:solidFill>
                          <a:sym typeface="Wingdings 2"/>
                        </a:rPr>
                        <a:t></a:t>
                      </a:r>
                      <a:endParaRPr lang="fr-FR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Cohésion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  <a:sym typeface="Wingdings 2"/>
                        </a:rPr>
                        <a:t>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Couplage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  <a:sym typeface="Wingdings 2"/>
                        </a:rPr>
                        <a:t>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Profondeur d’héritage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rgbClr val="FF0000"/>
                          </a:solidFill>
                          <a:sym typeface="Wingdings 2"/>
                        </a:rPr>
                        <a:t>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979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métriques originales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métriques de </a:t>
            </a:r>
            <a:r>
              <a:rPr lang="fr-FR" dirty="0" err="1" smtClean="0"/>
              <a:t>Halstead</a:t>
            </a:r>
            <a:endParaRPr lang="fr-FR" dirty="0" smtClean="0"/>
          </a:p>
          <a:p>
            <a:pPr lvl="1"/>
            <a:r>
              <a:rPr lang="fr-FR" dirty="0" smtClean="0"/>
              <a:t>Le niveau de difficulté</a:t>
            </a:r>
          </a:p>
          <a:p>
            <a:pPr lvl="1"/>
            <a:r>
              <a:rPr lang="fr-FR" dirty="0" smtClean="0"/>
              <a:t>Le nombre de bugs fournis</a:t>
            </a:r>
          </a:p>
          <a:p>
            <a:pPr lvl="1"/>
            <a:r>
              <a:rPr lang="fr-FR" dirty="0" smtClean="0"/>
              <a:t>Le temps pour implémenter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L’index de maintenabilité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787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contrôler la simplicité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Taille d’un module</a:t>
            </a:r>
          </a:p>
          <a:p>
            <a:pPr lvl="1"/>
            <a:r>
              <a:rPr lang="fr-FR" dirty="0" smtClean="0"/>
              <a:t>Nombre de classes</a:t>
            </a:r>
          </a:p>
          <a:p>
            <a:pPr lvl="1"/>
            <a:r>
              <a:rPr lang="fr-FR" dirty="0" smtClean="0"/>
              <a:t>Nombre de fichiers</a:t>
            </a:r>
          </a:p>
          <a:p>
            <a:endParaRPr lang="fr-FR" dirty="0"/>
          </a:p>
          <a:p>
            <a:r>
              <a:rPr lang="fr-FR" dirty="0" smtClean="0"/>
              <a:t>Taille d’un fichier</a:t>
            </a:r>
          </a:p>
          <a:p>
            <a:pPr lvl="1"/>
            <a:r>
              <a:rPr lang="fr-FR" dirty="0" smtClean="0"/>
              <a:t>Nombre de classes,</a:t>
            </a:r>
          </a:p>
          <a:p>
            <a:pPr lvl="1"/>
            <a:r>
              <a:rPr lang="fr-FR" dirty="0"/>
              <a:t>Nombre de lignes de </a:t>
            </a:r>
            <a:r>
              <a:rPr lang="fr-FR" dirty="0" smtClean="0"/>
              <a:t>code</a:t>
            </a:r>
          </a:p>
          <a:p>
            <a:pPr lvl="1"/>
            <a:r>
              <a:rPr lang="fr-FR" dirty="0" smtClean="0"/>
              <a:t>Nombre de directives du préprocesseur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1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contrôler la simplicité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Taille d’une classe</a:t>
            </a:r>
          </a:p>
          <a:p>
            <a:pPr lvl="1"/>
            <a:r>
              <a:rPr lang="fr-FR" dirty="0" smtClean="0"/>
              <a:t>Nombre d’attributs, de </a:t>
            </a:r>
            <a:r>
              <a:rPr lang="fr-FR" dirty="0" smtClean="0"/>
              <a:t>méthodes,</a:t>
            </a:r>
            <a:endParaRPr lang="fr-FR" dirty="0" smtClean="0"/>
          </a:p>
          <a:p>
            <a:pPr lvl="1"/>
            <a:r>
              <a:rPr lang="fr-FR" dirty="0"/>
              <a:t>Nombre </a:t>
            </a:r>
            <a:r>
              <a:rPr lang="fr-FR" dirty="0" smtClean="0"/>
              <a:t>d’attributs publics, </a:t>
            </a:r>
            <a:r>
              <a:rPr lang="fr-FR" dirty="0"/>
              <a:t>de </a:t>
            </a:r>
            <a:r>
              <a:rPr lang="fr-FR" dirty="0" smtClean="0"/>
              <a:t>méthodes publiques,</a:t>
            </a:r>
          </a:p>
          <a:p>
            <a:pPr lvl="1"/>
            <a:r>
              <a:rPr lang="fr-FR" dirty="0" smtClean="0"/>
              <a:t>Nombre de lignes de code des </a:t>
            </a:r>
            <a:r>
              <a:rPr lang="fr-FR" dirty="0" smtClean="0"/>
              <a:t>méthodes,</a:t>
            </a:r>
            <a:endParaRPr lang="fr-FR" dirty="0" smtClean="0"/>
          </a:p>
          <a:p>
            <a:pPr lvl="1"/>
            <a:r>
              <a:rPr lang="fr-FR" dirty="0" smtClean="0"/>
              <a:t>Cohésion,</a:t>
            </a:r>
            <a:endParaRPr lang="fr-FR" dirty="0" smtClean="0"/>
          </a:p>
          <a:p>
            <a:pPr lvl="1"/>
            <a:r>
              <a:rPr lang="fr-FR" dirty="0" smtClean="0"/>
              <a:t>Couplage.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35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contrôler la simplicité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Taille d’une fonction</a:t>
            </a:r>
          </a:p>
          <a:p>
            <a:pPr lvl="1"/>
            <a:r>
              <a:rPr lang="fr-FR" dirty="0" smtClean="0"/>
              <a:t>Nombre de lignes de </a:t>
            </a:r>
            <a:r>
              <a:rPr lang="fr-FR" dirty="0" smtClean="0"/>
              <a:t>code,</a:t>
            </a:r>
            <a:endParaRPr lang="fr-FR" dirty="0" smtClean="0"/>
          </a:p>
          <a:p>
            <a:pPr lvl="1"/>
            <a:r>
              <a:rPr lang="fr-FR" dirty="0" smtClean="0"/>
              <a:t>Complexité </a:t>
            </a:r>
            <a:r>
              <a:rPr lang="fr-FR" dirty="0" err="1" smtClean="0"/>
              <a:t>cyclomatique</a:t>
            </a:r>
            <a:r>
              <a:rPr lang="fr-FR" dirty="0" smtClean="0"/>
              <a:t>,</a:t>
            </a:r>
            <a:endParaRPr lang="fr-FR" dirty="0" smtClean="0"/>
          </a:p>
          <a:p>
            <a:pPr lvl="1"/>
            <a:r>
              <a:rPr lang="fr-FR" dirty="0" smtClean="0"/>
              <a:t>Nombre de </a:t>
            </a:r>
            <a:r>
              <a:rPr lang="fr-FR" dirty="0" smtClean="0"/>
              <a:t>paramètres,</a:t>
            </a:r>
            <a:endParaRPr lang="fr-FR" dirty="0" smtClean="0"/>
          </a:p>
          <a:p>
            <a:pPr lvl="1"/>
            <a:r>
              <a:rPr lang="fr-FR" dirty="0"/>
              <a:t>Nombre de </a:t>
            </a:r>
            <a:r>
              <a:rPr lang="fr-FR" dirty="0" smtClean="0"/>
              <a:t>directives du préprocesseur.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18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Understand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Analyse le code,</a:t>
            </a:r>
          </a:p>
          <a:p>
            <a:endParaRPr lang="fr-FR" dirty="0" smtClean="0"/>
          </a:p>
          <a:p>
            <a:r>
              <a:rPr lang="fr-FR" dirty="0" smtClean="0"/>
              <a:t>Calcule des métriques (68 pour le C++),</a:t>
            </a:r>
          </a:p>
          <a:p>
            <a:endParaRPr lang="fr-FR" dirty="0"/>
          </a:p>
          <a:p>
            <a:r>
              <a:rPr lang="fr-FR" dirty="0" smtClean="0"/>
              <a:t>Fait des vérifications (</a:t>
            </a:r>
            <a:r>
              <a:rPr lang="fr-FR" dirty="0" err="1" smtClean="0"/>
              <a:t>CodeChecker</a:t>
            </a:r>
            <a:r>
              <a:rPr lang="fr-FR" dirty="0" smtClean="0"/>
              <a:t>)</a:t>
            </a:r>
          </a:p>
          <a:p>
            <a:endParaRPr lang="fr-FR" dirty="0"/>
          </a:p>
          <a:p>
            <a:r>
              <a:rPr lang="fr-FR" dirty="0" smtClean="0"/>
              <a:t>Est extensible.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947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26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44" y="0"/>
            <a:ext cx="7435711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5796136" y="980728"/>
            <a:ext cx="1368152" cy="720080"/>
          </a:xfrm>
          <a:prstGeom prst="wedgeRectCallout">
            <a:avLst>
              <a:gd name="adj1" fmla="val -151487"/>
              <a:gd name="adj2" fmla="val -11963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Lucida Sans Unicode" charset="0"/>
              </a:rPr>
              <a:t>Diagramme UML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5796136" y="2132856"/>
            <a:ext cx="1368152" cy="432048"/>
          </a:xfrm>
          <a:prstGeom prst="wedgeRectCallout">
            <a:avLst>
              <a:gd name="adj1" fmla="val -33134"/>
              <a:gd name="adj2" fmla="val 207617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Lucida Sans Unicode" charset="0"/>
              </a:rPr>
              <a:t>Métriques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347864" y="2132856"/>
            <a:ext cx="1584176" cy="648072"/>
          </a:xfrm>
          <a:prstGeom prst="wedgeRectCallout">
            <a:avLst>
              <a:gd name="adj1" fmla="val -80349"/>
              <a:gd name="adj2" fmla="val 250975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Lucida Sans Unicode" charset="0"/>
              </a:rPr>
              <a:t>Base de connaissance</a:t>
            </a:r>
          </a:p>
        </p:txBody>
      </p:sp>
    </p:spTree>
    <p:extLst>
      <p:ext uri="{BB962C8B-B14F-4D97-AF65-F5344CB8AC3E}">
        <p14:creationId xmlns:p14="http://schemas.microsoft.com/office/powerpoint/2010/main" val="213121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27</a:t>
            </a:fld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88640"/>
            <a:ext cx="7697275" cy="614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69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contrôler les dépendances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Définir les dépendances souhaitées entre les modules.</a:t>
            </a:r>
          </a:p>
          <a:p>
            <a:endParaRPr lang="fr-FR" dirty="0" smtClean="0"/>
          </a:p>
          <a:p>
            <a:r>
              <a:rPr lang="fr-FR" dirty="0" smtClean="0"/>
              <a:t>Vérifier ces dépendances.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04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Structure 101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Récupère la base de connaissance de </a:t>
            </a:r>
            <a:r>
              <a:rPr lang="fr-FR" dirty="0" err="1" smtClean="0"/>
              <a:t>Understand</a:t>
            </a:r>
            <a:r>
              <a:rPr lang="fr-FR" dirty="0" smtClean="0"/>
              <a:t>,</a:t>
            </a:r>
          </a:p>
          <a:p>
            <a:endParaRPr lang="fr-FR" dirty="0"/>
          </a:p>
          <a:p>
            <a:r>
              <a:rPr lang="fr-FR" dirty="0" smtClean="0"/>
              <a:t>Déduit l’architecture en couches,</a:t>
            </a:r>
          </a:p>
          <a:p>
            <a:endParaRPr lang="fr-FR" dirty="0"/>
          </a:p>
          <a:p>
            <a:r>
              <a:rPr lang="fr-FR" dirty="0" smtClean="0"/>
              <a:t>Détermine les dépendances erronées,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336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30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67021"/>
            <a:ext cx="2880320" cy="592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51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31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343" y="476672"/>
            <a:ext cx="2863314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91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Structure 101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Permet de modifier l’architecture,</a:t>
            </a:r>
          </a:p>
          <a:p>
            <a:endParaRPr lang="fr-FR" dirty="0"/>
          </a:p>
          <a:p>
            <a:r>
              <a:rPr lang="fr-FR" dirty="0" smtClean="0"/>
              <a:t>En déduit les nouvelles dépendances erronées.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01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33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0" y="293823"/>
            <a:ext cx="3024338" cy="627035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038" y="302849"/>
            <a:ext cx="2677354" cy="6261328"/>
          </a:xfrm>
          <a:prstGeom prst="rect">
            <a:avLst/>
          </a:prstGeom>
        </p:spPr>
      </p:pic>
      <p:sp>
        <p:nvSpPr>
          <p:cNvPr id="7" name="Flèche droite rayée 6"/>
          <p:cNvSpPr/>
          <p:nvPr/>
        </p:nvSpPr>
        <p:spPr bwMode="auto">
          <a:xfrm>
            <a:off x="4139952" y="3016376"/>
            <a:ext cx="978408" cy="484632"/>
          </a:xfrm>
          <a:prstGeom prst="striped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2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contrôler les tests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Mesurer la couverture de code des tests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51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 niveau de qualité ?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716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niveau de qualité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On ne peut pas le faire sur tout le code</a:t>
            </a:r>
          </a:p>
          <a:p>
            <a:endParaRPr lang="fr-FR" dirty="0"/>
          </a:p>
          <a:p>
            <a:r>
              <a:rPr lang="fr-FR" dirty="0" smtClean="0"/>
              <a:t>On sélectionne les modules :</a:t>
            </a:r>
          </a:p>
          <a:p>
            <a:endParaRPr lang="fr-FR" dirty="0"/>
          </a:p>
          <a:p>
            <a:pPr lvl="1"/>
            <a:r>
              <a:rPr lang="fr-FR" dirty="0" smtClean="0"/>
              <a:t>qui vont évoluer,</a:t>
            </a:r>
          </a:p>
          <a:p>
            <a:pPr lvl="1"/>
            <a:r>
              <a:rPr lang="fr-FR" dirty="0" smtClean="0"/>
              <a:t>dans lesquels on n’a pas confiance,</a:t>
            </a:r>
          </a:p>
          <a:p>
            <a:pPr lvl="1"/>
            <a:r>
              <a:rPr lang="fr-FR" dirty="0" smtClean="0"/>
              <a:t>Qui ont </a:t>
            </a:r>
            <a:r>
              <a:rPr lang="fr-FR" dirty="0" smtClean="0"/>
              <a:t>provoqué </a:t>
            </a:r>
            <a:r>
              <a:rPr lang="fr-FR" dirty="0" smtClean="0"/>
              <a:t>le plus de bugs.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24CCEE49-65CE-4639-B1A1-CCB6757478F7}" type="slidenum">
              <a:rPr lang="fr-FR" smtClean="0"/>
              <a:pPr>
                <a:defRPr/>
              </a:pPr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39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l’atteindre ?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81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niveau de qualité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On mesure le niveau actuel</a:t>
            </a:r>
          </a:p>
          <a:p>
            <a:endParaRPr lang="fr-FR" dirty="0" smtClean="0"/>
          </a:p>
          <a:p>
            <a:r>
              <a:rPr lang="fr-FR" dirty="0" smtClean="0"/>
              <a:t>On prend les valeurs extrêmes</a:t>
            </a:r>
          </a:p>
          <a:p>
            <a:endParaRPr lang="fr-FR" dirty="0" smtClean="0"/>
          </a:p>
          <a:p>
            <a:r>
              <a:rPr lang="fr-FR" dirty="0" smtClean="0"/>
              <a:t>On modifie le code pour les descendre</a:t>
            </a:r>
          </a:p>
          <a:p>
            <a:endParaRPr lang="fr-FR" dirty="0"/>
          </a:p>
          <a:p>
            <a:r>
              <a:rPr lang="fr-FR" dirty="0" smtClean="0"/>
              <a:t>On recommence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24CCEE49-65CE-4639-B1A1-CCB6757478F7}" type="slidenum">
              <a:rPr lang="fr-FR" smtClean="0"/>
              <a:pPr>
                <a:defRPr/>
              </a:pPr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316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le conserver ?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91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Outils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Vérification des dépendances au </a:t>
            </a:r>
            <a:r>
              <a:rPr lang="fr-FR" dirty="0" err="1" smtClean="0"/>
              <a:t>submit</a:t>
            </a:r>
            <a:endParaRPr lang="fr-FR" dirty="0" smtClean="0"/>
          </a:p>
          <a:p>
            <a:pPr lvl="1"/>
            <a:r>
              <a:rPr lang="fr-FR" dirty="0" smtClean="0"/>
              <a:t>Un seul </a:t>
            </a:r>
            <a:r>
              <a:rPr lang="fr-FR" dirty="0" err="1" smtClean="0"/>
              <a:t>Additional</a:t>
            </a:r>
            <a:r>
              <a:rPr lang="fr-FR" dirty="0" smtClean="0"/>
              <a:t> </a:t>
            </a:r>
            <a:r>
              <a:rPr lang="fr-FR" dirty="0" err="1" smtClean="0"/>
              <a:t>Include</a:t>
            </a:r>
            <a:r>
              <a:rPr lang="fr-FR" dirty="0" smtClean="0"/>
              <a:t> Directory pour \</a:t>
            </a:r>
            <a:r>
              <a:rPr lang="fr-FR" dirty="0" err="1" smtClean="0"/>
              <a:t>src</a:t>
            </a:r>
            <a:endParaRPr lang="fr-FR" dirty="0" smtClean="0"/>
          </a:p>
          <a:p>
            <a:pPr lvl="1"/>
            <a:endParaRPr lang="fr-FR" dirty="0"/>
          </a:p>
          <a:p>
            <a:r>
              <a:rPr lang="fr-FR" dirty="0" smtClean="0"/>
              <a:t>Calcul des métriques « extrêmes » par le </a:t>
            </a:r>
            <a:r>
              <a:rPr lang="fr-FR" dirty="0" err="1" smtClean="0"/>
              <a:t>build</a:t>
            </a:r>
            <a:r>
              <a:rPr lang="fr-FR" dirty="0" smtClean="0"/>
              <a:t> system</a:t>
            </a:r>
          </a:p>
          <a:p>
            <a:endParaRPr lang="fr-FR" dirty="0"/>
          </a:p>
          <a:p>
            <a:r>
              <a:rPr lang="fr-FR" dirty="0" smtClean="0"/>
              <a:t>Intégration d’un </a:t>
            </a:r>
            <a:r>
              <a:rPr lang="fr-FR" dirty="0" err="1" smtClean="0"/>
              <a:t>framework</a:t>
            </a:r>
            <a:r>
              <a:rPr lang="fr-FR" dirty="0" smtClean="0"/>
              <a:t> de tests</a:t>
            </a:r>
          </a:p>
          <a:p>
            <a:pPr lvl="1"/>
            <a:r>
              <a:rPr lang="fr-FR" dirty="0" err="1" smtClean="0"/>
              <a:t>google</a:t>
            </a:r>
            <a:r>
              <a:rPr lang="fr-FR" dirty="0" smtClean="0"/>
              <a:t> test + </a:t>
            </a:r>
            <a:r>
              <a:rPr lang="fr-FR" dirty="0" err="1" smtClean="0"/>
              <a:t>google</a:t>
            </a:r>
            <a:r>
              <a:rPr lang="fr-FR" dirty="0" smtClean="0"/>
              <a:t> </a:t>
            </a:r>
            <a:r>
              <a:rPr lang="fr-FR" dirty="0" err="1" smtClean="0"/>
              <a:t>mock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24CCEE49-65CE-4639-B1A1-CCB6757478F7}" type="slidenum">
              <a:rPr lang="fr-FR" smtClean="0"/>
              <a:pPr>
                <a:defRPr/>
              </a:pPr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734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Principes avancés de conception objet.</a:t>
            </a:r>
          </a:p>
          <a:p>
            <a:endParaRPr lang="fr-FR" dirty="0"/>
          </a:p>
          <a:p>
            <a:r>
              <a:rPr lang="fr-FR" dirty="0" smtClean="0"/>
              <a:t>Les tests.</a:t>
            </a:r>
          </a:p>
          <a:p>
            <a:pPr lvl="1"/>
            <a:r>
              <a:rPr lang="fr-FR" dirty="0" smtClean="0"/>
              <a:t>Travail en binôme ?</a:t>
            </a:r>
          </a:p>
          <a:p>
            <a:endParaRPr lang="fr-FR" dirty="0"/>
          </a:p>
          <a:p>
            <a:r>
              <a:rPr lang="fr-FR" dirty="0" smtClean="0"/>
              <a:t>Les revues de code.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37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D’autres actions possibles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35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Traquer et supprimer le code mort</a:t>
            </a:r>
          </a:p>
          <a:p>
            <a:pPr lvl="1"/>
            <a:r>
              <a:rPr lang="fr-FR" dirty="0" smtClean="0"/>
              <a:t>Jouer </a:t>
            </a:r>
            <a:r>
              <a:rPr lang="fr-FR" dirty="0" smtClean="0"/>
              <a:t>le jeu en </a:t>
            </a:r>
            <a:r>
              <a:rPr lang="fr-FR" dirty="0" smtClean="0"/>
              <a:t>activant l’outil de couverture</a:t>
            </a:r>
          </a:p>
          <a:p>
            <a:endParaRPr lang="fr-FR" dirty="0"/>
          </a:p>
          <a:p>
            <a:r>
              <a:rPr lang="fr-FR" dirty="0" smtClean="0"/>
              <a:t>Vérifier </a:t>
            </a:r>
            <a:r>
              <a:rPr lang="fr-FR" dirty="0" smtClean="0"/>
              <a:t>la </a:t>
            </a:r>
            <a:r>
              <a:rPr lang="fr-FR" dirty="0" smtClean="0"/>
              <a:t>nomenclature</a:t>
            </a:r>
          </a:p>
          <a:p>
            <a:endParaRPr lang="fr-FR" dirty="0"/>
          </a:p>
          <a:p>
            <a:r>
              <a:rPr lang="fr-FR" dirty="0" smtClean="0"/>
              <a:t>Homogénéiser le </a:t>
            </a:r>
            <a:r>
              <a:rPr lang="fr-FR" dirty="0" smtClean="0"/>
              <a:t>formatage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436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lectures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68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références (I)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i="1" dirty="0" smtClean="0"/>
              <a:t>Large-</a:t>
            </a:r>
            <a:r>
              <a:rPr lang="fr-FR" i="1" dirty="0" err="1" smtClean="0"/>
              <a:t>scale</a:t>
            </a:r>
            <a:r>
              <a:rPr lang="fr-FR" i="1" dirty="0" smtClean="0"/>
              <a:t> C++ Software Design</a:t>
            </a:r>
          </a:p>
          <a:p>
            <a:pPr lvl="5"/>
            <a:r>
              <a:rPr lang="fr-FR" dirty="0" smtClean="0"/>
              <a:t>					</a:t>
            </a:r>
          </a:p>
          <a:p>
            <a:pPr lvl="5"/>
            <a:r>
              <a:rPr lang="fr-FR" dirty="0"/>
              <a:t>	</a:t>
            </a:r>
            <a:r>
              <a:rPr lang="fr-FR" dirty="0" smtClean="0"/>
              <a:t>				John </a:t>
            </a:r>
            <a:r>
              <a:rPr lang="fr-FR" dirty="0" err="1" smtClean="0"/>
              <a:t>Lakos</a:t>
            </a:r>
            <a:endParaRPr lang="fr-FR" dirty="0"/>
          </a:p>
          <a:p>
            <a:endParaRPr lang="fr-FR" dirty="0" smtClean="0"/>
          </a:p>
          <a:p>
            <a:r>
              <a:rPr lang="fr-FR" dirty="0"/>
              <a:t>Design </a:t>
            </a:r>
            <a:r>
              <a:rPr lang="fr-FR" dirty="0" smtClean="0"/>
              <a:t>patterns: </a:t>
            </a:r>
            <a:r>
              <a:rPr lang="fr-FR" dirty="0" err="1"/>
              <a:t>Elements</a:t>
            </a:r>
            <a:r>
              <a:rPr lang="fr-FR" dirty="0"/>
              <a:t> of </a:t>
            </a:r>
            <a:r>
              <a:rPr lang="fr-FR" dirty="0" err="1"/>
              <a:t>Reusable</a:t>
            </a:r>
            <a:r>
              <a:rPr lang="fr-FR" dirty="0"/>
              <a:t> Object-</a:t>
            </a:r>
            <a:r>
              <a:rPr lang="fr-FR" dirty="0" err="1"/>
              <a:t>Oriented</a:t>
            </a:r>
            <a:r>
              <a:rPr lang="fr-FR" dirty="0"/>
              <a:t> </a:t>
            </a:r>
            <a:r>
              <a:rPr lang="fr-FR" dirty="0" smtClean="0"/>
              <a:t>Software</a:t>
            </a:r>
          </a:p>
          <a:p>
            <a:endParaRPr lang="fr-FR" dirty="0"/>
          </a:p>
          <a:p>
            <a:pPr lvl="5"/>
            <a:r>
              <a:rPr lang="fr-FR" dirty="0" smtClean="0"/>
              <a:t>					Erich Gamma, Richard </a:t>
            </a:r>
            <a:r>
              <a:rPr lang="fr-FR" dirty="0" err="1" smtClean="0"/>
              <a:t>Helm</a:t>
            </a:r>
            <a:endParaRPr lang="fr-FR" dirty="0" smtClean="0"/>
          </a:p>
          <a:p>
            <a:pPr lvl="5"/>
            <a:r>
              <a:rPr lang="fr-FR" dirty="0"/>
              <a:t>	</a:t>
            </a:r>
            <a:r>
              <a:rPr lang="fr-FR" dirty="0" smtClean="0"/>
              <a:t>				Ralph Johnson, John </a:t>
            </a:r>
            <a:r>
              <a:rPr lang="fr-FR" dirty="0" err="1" smtClean="0"/>
              <a:t>Vlissides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45</a:t>
            </a:fld>
            <a:endParaRPr lang="fr-FR"/>
          </a:p>
        </p:txBody>
      </p:sp>
      <p:pic>
        <p:nvPicPr>
          <p:cNvPr id="5" name="Image 4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254" y="1882924"/>
            <a:ext cx="295275" cy="142875"/>
          </a:xfrm>
          <a:prstGeom prst="rect">
            <a:avLst/>
          </a:prstGeom>
        </p:spPr>
      </p:pic>
      <p:pic>
        <p:nvPicPr>
          <p:cNvPr id="6" name="Image 5">
            <a:hlinkClick r:id="rId5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593" y="4293096"/>
            <a:ext cx="29527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54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références (II)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Clean </a:t>
            </a:r>
            <a:r>
              <a:rPr lang="fr-FR" dirty="0"/>
              <a:t>code : A </a:t>
            </a:r>
            <a:r>
              <a:rPr lang="fr-FR" dirty="0" err="1"/>
              <a:t>Handbook</a:t>
            </a:r>
            <a:r>
              <a:rPr lang="fr-FR" dirty="0"/>
              <a:t> of Agile Software </a:t>
            </a:r>
            <a:r>
              <a:rPr lang="fr-FR" dirty="0" err="1" smtClean="0"/>
              <a:t>Craftmanship</a:t>
            </a:r>
            <a:endParaRPr lang="fr-FR" dirty="0" smtClean="0"/>
          </a:p>
          <a:p>
            <a:endParaRPr lang="fr-FR" dirty="0"/>
          </a:p>
          <a:p>
            <a:pPr lvl="5"/>
            <a:r>
              <a:rPr lang="fr-FR" dirty="0" smtClean="0"/>
              <a:t>					Robert C. Martin</a:t>
            </a:r>
          </a:p>
          <a:p>
            <a:endParaRPr lang="fr-FR" dirty="0"/>
          </a:p>
          <a:p>
            <a:r>
              <a:rPr lang="fr-FR" dirty="0" err="1" smtClean="0"/>
              <a:t>Refactoring</a:t>
            </a:r>
            <a:r>
              <a:rPr lang="fr-FR" dirty="0" smtClean="0"/>
              <a:t>: </a:t>
            </a:r>
            <a:r>
              <a:rPr lang="fr-FR" dirty="0" err="1" smtClean="0"/>
              <a:t>Improving</a:t>
            </a:r>
            <a:r>
              <a:rPr lang="fr-FR" dirty="0" smtClean="0"/>
              <a:t> the Design of </a:t>
            </a:r>
            <a:r>
              <a:rPr lang="fr-FR" dirty="0" err="1" smtClean="0"/>
              <a:t>Existing</a:t>
            </a:r>
            <a:r>
              <a:rPr lang="fr-FR" dirty="0" smtClean="0"/>
              <a:t> Code</a:t>
            </a:r>
          </a:p>
          <a:p>
            <a:endParaRPr lang="fr-FR" dirty="0"/>
          </a:p>
          <a:p>
            <a:pPr lvl="5"/>
            <a:r>
              <a:rPr lang="fr-FR" dirty="0" smtClean="0"/>
              <a:t>					Martin Fowler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46</a:t>
            </a:fld>
            <a:endParaRPr lang="fr-FR"/>
          </a:p>
        </p:txBody>
      </p:sp>
      <p:pic>
        <p:nvPicPr>
          <p:cNvPr id="5" name="Image 4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348880"/>
            <a:ext cx="295275" cy="142875"/>
          </a:xfrm>
          <a:prstGeom prst="rect">
            <a:avLst/>
          </a:prstGeom>
        </p:spPr>
      </p:pic>
      <p:pic>
        <p:nvPicPr>
          <p:cNvPr id="6" name="Image 5">
            <a:hlinkClick r:id="rId5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941168"/>
            <a:ext cx="29527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95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références (III)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err="1" smtClean="0"/>
              <a:t>Working</a:t>
            </a:r>
            <a:r>
              <a:rPr lang="fr-FR" dirty="0" smtClean="0"/>
              <a:t> </a:t>
            </a:r>
            <a:r>
              <a:rPr lang="fr-FR" dirty="0" err="1" smtClean="0"/>
              <a:t>Effectively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Legacy</a:t>
            </a:r>
            <a:r>
              <a:rPr lang="fr-FR" dirty="0" smtClean="0"/>
              <a:t> Code</a:t>
            </a:r>
          </a:p>
          <a:p>
            <a:endParaRPr lang="fr-FR" dirty="0"/>
          </a:p>
          <a:p>
            <a:pPr lvl="5"/>
            <a:r>
              <a:rPr lang="fr-FR" dirty="0" smtClean="0"/>
              <a:t>					Michael </a:t>
            </a:r>
            <a:r>
              <a:rPr lang="fr-FR" dirty="0" err="1" smtClean="0"/>
              <a:t>Feathers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47</a:t>
            </a:fld>
            <a:endParaRPr lang="fr-FR"/>
          </a:p>
        </p:txBody>
      </p:sp>
      <p:pic>
        <p:nvPicPr>
          <p:cNvPr id="5" name="Image 4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013" y="2420888"/>
            <a:ext cx="29527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0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les tests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The Art of Unit </a:t>
            </a:r>
            <a:r>
              <a:rPr lang="fr-FR" dirty="0" err="1" smtClean="0"/>
              <a:t>Testing</a:t>
            </a:r>
            <a:r>
              <a:rPr lang="fr-FR" dirty="0" smtClean="0"/>
              <a:t> </a:t>
            </a:r>
          </a:p>
          <a:p>
            <a:endParaRPr lang="fr-FR" dirty="0"/>
          </a:p>
          <a:p>
            <a:pPr lvl="5"/>
            <a:r>
              <a:rPr lang="fr-FR" dirty="0" smtClean="0"/>
              <a:t>					Roy </a:t>
            </a:r>
            <a:r>
              <a:rPr lang="fr-FR" dirty="0" err="1" smtClean="0"/>
              <a:t>Osherove</a:t>
            </a:r>
            <a:endParaRPr lang="fr-FR" dirty="0" smtClean="0"/>
          </a:p>
          <a:p>
            <a:pPr lvl="5"/>
            <a:endParaRPr lang="fr-FR" dirty="0"/>
          </a:p>
          <a:p>
            <a:r>
              <a:rPr lang="fr-FR" dirty="0" smtClean="0"/>
              <a:t>Test-</a:t>
            </a:r>
            <a:r>
              <a:rPr lang="fr-FR" dirty="0" err="1" smtClean="0"/>
              <a:t>Driven</a:t>
            </a:r>
            <a:r>
              <a:rPr lang="fr-FR" dirty="0" smtClean="0"/>
              <a:t> </a:t>
            </a:r>
            <a:r>
              <a:rPr lang="fr-FR" dirty="0" err="1" smtClean="0"/>
              <a:t>Development</a:t>
            </a:r>
            <a:r>
              <a:rPr lang="fr-FR" dirty="0" smtClean="0"/>
              <a:t>: By </a:t>
            </a:r>
            <a:r>
              <a:rPr lang="fr-FR" dirty="0" err="1" smtClean="0"/>
              <a:t>Example</a:t>
            </a:r>
            <a:endParaRPr lang="fr-FR" dirty="0" smtClean="0"/>
          </a:p>
          <a:p>
            <a:endParaRPr lang="fr-FR" dirty="0"/>
          </a:p>
          <a:p>
            <a:pPr lvl="5"/>
            <a:r>
              <a:rPr lang="fr-FR" dirty="0" smtClean="0"/>
              <a:t>					Kent Beck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48</a:t>
            </a:fld>
            <a:endParaRPr lang="fr-FR"/>
          </a:p>
        </p:txBody>
      </p:sp>
      <p:pic>
        <p:nvPicPr>
          <p:cNvPr id="5" name="Image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263" y="1870373"/>
            <a:ext cx="295275" cy="142875"/>
          </a:xfrm>
          <a:prstGeom prst="rect">
            <a:avLst/>
          </a:prstGeom>
        </p:spPr>
      </p:pic>
      <p:pic>
        <p:nvPicPr>
          <p:cNvPr id="6" name="Image 5">
            <a:hlinkClick r:id="rId4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3789040"/>
            <a:ext cx="29527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38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liens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hlinkClick r:id="rId2"/>
              </a:rPr>
              <a:t>Mesure de la qualité du code source – Algorithmes et outils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23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3151</TotalTime>
  <Words>1123</Words>
  <Application>Microsoft Office PowerPoint</Application>
  <PresentationFormat>Affichage à l'écran (4:3)</PresentationFormat>
  <Paragraphs>360</Paragraphs>
  <Slides>49</Slides>
  <Notes>8</Notes>
  <HiddenSlides>2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50" baseType="lpstr">
      <vt:lpstr>1_Thème Office</vt:lpstr>
      <vt:lpstr>Améliorer la qualité du code </vt:lpstr>
      <vt:lpstr>Sommaire</vt:lpstr>
      <vt:lpstr>A quoi ça sert ?</vt:lpstr>
      <vt:lpstr>Pourquoi a-t-on besoin de le faire ?</vt:lpstr>
      <vt:lpstr>Comment</vt:lpstr>
      <vt:lpstr>De quelle qualité parle-t-on ?</vt:lpstr>
      <vt:lpstr>Une définition la qualité</vt:lpstr>
      <vt:lpstr>Un code qui peut évoluer facilement</vt:lpstr>
      <vt:lpstr>Des responsabilités simples </vt:lpstr>
      <vt:lpstr>Des dépendances réduites</vt:lpstr>
      <vt:lpstr>Présentation PowerPoint</vt:lpstr>
      <vt:lpstr>Des dépendances réduites</vt:lpstr>
      <vt:lpstr>Sur JD</vt:lpstr>
      <vt:lpstr>Des tests, des tests, des tests</vt:lpstr>
      <vt:lpstr>Qu’est-ce que la qualité</vt:lpstr>
      <vt:lpstr>Comment mesurer le niveau de qualité ?</vt:lpstr>
      <vt:lpstr>Les métriques de code</vt:lpstr>
      <vt:lpstr>Des métrique à plusieurs niveaux</vt:lpstr>
      <vt:lpstr>De métriques triviales</vt:lpstr>
      <vt:lpstr>De métriques plus complexes</vt:lpstr>
      <vt:lpstr>Des métriques originales</vt:lpstr>
      <vt:lpstr>Comment contrôler la simplicité</vt:lpstr>
      <vt:lpstr>Comment contrôler la simplicité</vt:lpstr>
      <vt:lpstr>Comment contrôler la simplicité</vt:lpstr>
      <vt:lpstr>Understand</vt:lpstr>
      <vt:lpstr>Présentation PowerPoint</vt:lpstr>
      <vt:lpstr>Présentation PowerPoint</vt:lpstr>
      <vt:lpstr>Comment contrôler les dépendances</vt:lpstr>
      <vt:lpstr>Structure 101</vt:lpstr>
      <vt:lpstr>Présentation PowerPoint</vt:lpstr>
      <vt:lpstr>Présentation PowerPoint</vt:lpstr>
      <vt:lpstr>Structure 101</vt:lpstr>
      <vt:lpstr>Présentation PowerPoint</vt:lpstr>
      <vt:lpstr>Comment contrôler les tests</vt:lpstr>
      <vt:lpstr>Quel niveau de qualité ?</vt:lpstr>
      <vt:lpstr>Le niveau de qualité</vt:lpstr>
      <vt:lpstr>Comment l’atteindre ?</vt:lpstr>
      <vt:lpstr>Le niveau de qualité</vt:lpstr>
      <vt:lpstr>Comment le conserver ?</vt:lpstr>
      <vt:lpstr>Outils</vt:lpstr>
      <vt:lpstr>Présentations</vt:lpstr>
      <vt:lpstr>D’autres actions possibles</vt:lpstr>
      <vt:lpstr>Présentation PowerPoint</vt:lpstr>
      <vt:lpstr>Quelques lectures</vt:lpstr>
      <vt:lpstr>Les références (I)</vt:lpstr>
      <vt:lpstr>Les références (II)</vt:lpstr>
      <vt:lpstr>Les références (III)</vt:lpstr>
      <vt:lpstr>Et les tests ?</vt:lpstr>
      <vt:lpstr>Quelques liens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tle</dc:creator>
  <cp:lastModifiedBy>Marc Trabucato</cp:lastModifiedBy>
  <cp:revision>1025</cp:revision>
  <cp:lastPrinted>1601-01-01T00:00:00Z</cp:lastPrinted>
  <dcterms:created xsi:type="dcterms:W3CDTF">2004-05-04T13:10:32Z</dcterms:created>
  <dcterms:modified xsi:type="dcterms:W3CDTF">2014-10-20T14:36:26Z</dcterms:modified>
</cp:coreProperties>
</file>