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0"/>
  </p:notesMasterIdLst>
  <p:sldIdLst>
    <p:sldId id="282" r:id="rId2"/>
    <p:sldId id="284" r:id="rId3"/>
    <p:sldId id="335" r:id="rId4"/>
    <p:sldId id="348" r:id="rId5"/>
    <p:sldId id="337" r:id="rId6"/>
    <p:sldId id="338" r:id="rId7"/>
    <p:sldId id="345" r:id="rId8"/>
    <p:sldId id="339" r:id="rId9"/>
    <p:sldId id="340" r:id="rId10"/>
    <p:sldId id="341" r:id="rId11"/>
    <p:sldId id="331" r:id="rId12"/>
    <p:sldId id="332" r:id="rId13"/>
    <p:sldId id="347" r:id="rId14"/>
    <p:sldId id="342" r:id="rId15"/>
    <p:sldId id="343" r:id="rId16"/>
    <p:sldId id="334" r:id="rId17"/>
    <p:sldId id="344" r:id="rId18"/>
    <p:sldId id="349" r:id="rId19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EC6"/>
    <a:srgbClr val="EB39B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2302" autoAdjust="0"/>
  </p:normalViewPr>
  <p:slideViewPr>
    <p:cSldViewPr>
      <p:cViewPr>
        <p:scale>
          <a:sx n="100" d="100"/>
          <a:sy n="100" d="100"/>
        </p:scale>
        <p:origin x="-1020" y="-30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89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Nombre de méthodes: sans compter celles</a:t>
            </a:r>
            <a:r>
              <a:rPr lang="fr-FR" baseline="0" dirty="0" smtClean="0"/>
              <a:t> des classes de base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Nombre total de méthodes: en comptant celles des classes de base.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605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Couplage: nombre de classes utilisées par une classe donnée, dans ses attributs, dans ses paramètres de méthodes, dans les variables locales de ses</a:t>
            </a:r>
            <a:r>
              <a:rPr lang="fr-FR" baseline="0" dirty="0" smtClean="0"/>
              <a:t> méthodes.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7243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Hiérarchisation par défaut faîte par Structure101.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7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‘</a:t>
            </a:r>
            <a:r>
              <a:rPr lang="fr-FR" dirty="0" err="1" smtClean="0"/>
              <a:t>engine</a:t>
            </a:r>
            <a:r>
              <a:rPr lang="fr-FR" dirty="0" smtClean="0"/>
              <a:t>’ est très probablement un module de plus bas-niveau</a:t>
            </a:r>
            <a:r>
              <a:rPr lang="fr-FR" baseline="0" dirty="0" smtClean="0"/>
              <a:t> que ‘editor’.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fr-FR" dirty="0" smtClean="0"/>
              <a:t>‘online’ est très probablement un module de plus bas-niveau</a:t>
            </a:r>
            <a:r>
              <a:rPr lang="fr-FR" baseline="0" dirty="0" smtClean="0"/>
              <a:t> que ‘</a:t>
            </a:r>
            <a:r>
              <a:rPr lang="fr-FR" baseline="0" dirty="0" err="1" smtClean="0"/>
              <a:t>engine</a:t>
            </a:r>
            <a:r>
              <a:rPr lang="fr-FR" baseline="0" dirty="0" smtClean="0"/>
              <a:t>’.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101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Pas la peine de changer un module qui </a:t>
            </a:r>
            <a:r>
              <a:rPr lang="fr-FR" smtClean="0"/>
              <a:t>ne bougera plus.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9562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Un premier état des lieux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JD 2016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Les métriques</a:t>
            </a:r>
          </a:p>
          <a:p>
            <a:endParaRPr lang="fr-FR" dirty="0" smtClean="0"/>
          </a:p>
          <a:p>
            <a:r>
              <a:rPr lang="fr-FR" dirty="0" smtClean="0"/>
              <a:t>Les dépendances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67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métriques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69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L’ensemble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</a:t>
            </a:r>
            <a:r>
              <a:rPr lang="fr-FR" dirty="0" smtClean="0"/>
              <a:t>echnowithtools.sln			Release/Win32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125023"/>
              </p:ext>
            </p:extLst>
          </p:nvPr>
        </p:nvGraphicFramePr>
        <p:xfrm>
          <a:off x="1866528" y="2838544"/>
          <a:ext cx="541094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768"/>
                <a:gridCol w="1584176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Header files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2 614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Code files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2 236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Classes (types)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4 350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Lignes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1 000 129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Lignes de code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630 547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Lignes de préprocesseur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83 117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35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fichiers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683349"/>
              </p:ext>
            </p:extLst>
          </p:nvPr>
        </p:nvGraphicFramePr>
        <p:xfrm>
          <a:off x="323528" y="1373976"/>
          <a:ext cx="8361686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0162"/>
                <a:gridCol w="1911524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Fichiers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Lignes de code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editor\Editor.cpp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6417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adapters</a:t>
                      </a:r>
                      <a:r>
                        <a:rPr lang="fr-FR" dirty="0" smtClean="0"/>
                        <a:t>\GFXAdapter_DirectX11\GFXAdapter_DirectX11.cpp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4645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adapters</a:t>
                      </a:r>
                      <a:r>
                        <a:rPr lang="fr-FR" dirty="0" smtClean="0"/>
                        <a:t>\GFXAdapter_DirectX9\GFXAdapter_Directx9.cpp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3960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gameplay</a:t>
                      </a:r>
                      <a:r>
                        <a:rPr lang="fr-FR" dirty="0" smtClean="0"/>
                        <a:t>\Components\Common\</a:t>
                      </a:r>
                    </a:p>
                    <a:p>
                      <a:r>
                        <a:rPr lang="fr-FR" dirty="0" smtClean="0"/>
                        <a:t>StickToPolylinePhysComponent.cpp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3678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…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appFramework</a:t>
                      </a:r>
                      <a:r>
                        <a:rPr lang="fr-FR" dirty="0" smtClean="0"/>
                        <a:t>\application_framework.cpp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2329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gameplay</a:t>
                      </a:r>
                      <a:r>
                        <a:rPr lang="fr-FR" dirty="0" smtClean="0"/>
                        <a:t>\Managers\GameManager.cpp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2124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JD\</a:t>
                      </a:r>
                      <a:r>
                        <a:rPr lang="fr-FR" dirty="0" err="1" smtClean="0"/>
                        <a:t>gameplay</a:t>
                      </a:r>
                      <a:r>
                        <a:rPr lang="fr-FR" dirty="0" smtClean="0"/>
                        <a:t>\Managers\JD_GameModulesManager.cpp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2117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engine</a:t>
                      </a:r>
                      <a:r>
                        <a:rPr lang="fr-FR" dirty="0" smtClean="0"/>
                        <a:t>\display\</a:t>
                      </a:r>
                      <a:r>
                        <a:rPr lang="fr-FR" dirty="0" err="1" smtClean="0"/>
                        <a:t>particle</a:t>
                      </a:r>
                      <a:r>
                        <a:rPr lang="fr-FR" dirty="0" smtClean="0"/>
                        <a:t>\ParticuleGenerator.cpp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2110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engine</a:t>
                      </a:r>
                      <a:r>
                        <a:rPr lang="fr-FR" dirty="0" smtClean="0"/>
                        <a:t>\</a:t>
                      </a:r>
                      <a:r>
                        <a:rPr lang="fr-FR" dirty="0" err="1" smtClean="0"/>
                        <a:t>actors</a:t>
                      </a:r>
                      <a:r>
                        <a:rPr lang="fr-FR" dirty="0" smtClean="0"/>
                        <a:t>\actor.cpp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JD\</a:t>
                      </a:r>
                      <a:r>
                        <a:rPr lang="fr-FR" dirty="0" err="1" smtClean="0"/>
                        <a:t>gameplay</a:t>
                      </a:r>
                      <a:r>
                        <a:rPr lang="fr-FR" dirty="0" smtClean="0"/>
                        <a:t>\Managers\JD_GameManager.cpp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1994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8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classes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graphicFrame>
        <p:nvGraphicFramePr>
          <p:cNvPr id="5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0534601"/>
              </p:ext>
            </p:extLst>
          </p:nvPr>
        </p:nvGraphicFramePr>
        <p:xfrm>
          <a:off x="611560" y="1243672"/>
          <a:ext cx="7992889" cy="499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1296144"/>
                <a:gridCol w="1368152"/>
                <a:gridCol w="1368153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Classes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Lignes de code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 de méthodes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Nombre total de méthodes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ITF::Editor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11660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449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1766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ITF::Frise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9789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469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751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ITF::GFXAdapter_Directx11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5809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266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2162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ITF::GFXAdapter_Directx9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4954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250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2146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StickToPolylinePhysComponent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3859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147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279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GFXAdapter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3696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494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1801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InGameCameraComponent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2982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215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JD_GameManager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2679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443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ApplicationFramework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2436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68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GameManager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2257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221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224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ITF::Actor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175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481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66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classes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graphicFrame>
        <p:nvGraphicFramePr>
          <p:cNvPr id="5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6352685"/>
              </p:ext>
            </p:extLst>
          </p:nvPr>
        </p:nvGraphicFramePr>
        <p:xfrm>
          <a:off x="1835696" y="2204864"/>
          <a:ext cx="576064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136815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Classes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Couplage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GameInterface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465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JD_GameManager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342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ITF::Editor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130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ApplicationFramework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121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ITF::Frise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119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ITF::Singletons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102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GFXAdapter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100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92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fonctions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349388"/>
              </p:ext>
            </p:extLst>
          </p:nvPr>
        </p:nvGraphicFramePr>
        <p:xfrm>
          <a:off x="539552" y="1196752"/>
          <a:ext cx="7776863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9033"/>
                <a:gridCol w="1571083"/>
                <a:gridCol w="1806747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Classes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Lignes de code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Complexité </a:t>
                      </a:r>
                      <a:r>
                        <a:rPr lang="fr-FR" dirty="0" err="1" smtClean="0"/>
                        <a:t>cyclomatique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JD_AutodanceEffectDebug</a:t>
                      </a:r>
                      <a:r>
                        <a:rPr lang="fr-FR" dirty="0" smtClean="0"/>
                        <a:t>::Update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958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186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Editor::</a:t>
                      </a:r>
                      <a:r>
                        <a:rPr lang="fr-FR" dirty="0" err="1" smtClean="0"/>
                        <a:t>handleContextMenuItemClicked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854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271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JD_TRCManagerAdapter</a:t>
                      </a:r>
                      <a:r>
                        <a:rPr lang="fr-FR" dirty="0" smtClean="0"/>
                        <a:t>::</a:t>
                      </a:r>
                      <a:r>
                        <a:rPr lang="fr-FR" dirty="0" err="1" smtClean="0"/>
                        <a:t>buildGameplayMessage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589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240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ApplicationFramework</a:t>
                      </a:r>
                      <a:r>
                        <a:rPr lang="fr-FR" dirty="0" smtClean="0"/>
                        <a:t>::</a:t>
                      </a:r>
                      <a:r>
                        <a:rPr lang="fr-FR" dirty="0" err="1" smtClean="0"/>
                        <a:t>init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531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95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JD_UIWidgetGroupMenu_WallPost</a:t>
                      </a:r>
                      <a:r>
                        <a:rPr lang="fr-FR" dirty="0" smtClean="0"/>
                        <a:t>::</a:t>
                      </a:r>
                      <a:r>
                        <a:rPr lang="fr-FR" dirty="0" err="1" smtClean="0"/>
                        <a:t>triggerValidate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460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85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JD_UIWidgetGroupMenu_WallPost</a:t>
                      </a:r>
                      <a:r>
                        <a:rPr lang="fr-FR" dirty="0" smtClean="0"/>
                        <a:t>::</a:t>
                      </a:r>
                      <a:r>
                        <a:rPr lang="fr-FR" dirty="0" err="1" smtClean="0"/>
                        <a:t>setupPostType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408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0" dirty="0" smtClean="0">
                          <a:solidFill>
                            <a:schemeClr val="tx1"/>
                          </a:solidFill>
                        </a:rPr>
                        <a:t>86</a:t>
                      </a: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ApplicationFramework</a:t>
                      </a:r>
                      <a:r>
                        <a:rPr lang="fr-FR" dirty="0" smtClean="0"/>
                        <a:t>::</a:t>
                      </a:r>
                      <a:r>
                        <a:rPr lang="fr-FR" dirty="0" err="1" smtClean="0"/>
                        <a:t>readArgs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404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110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Singletons::~Singletons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b="1" dirty="0" smtClean="0">
                          <a:solidFill>
                            <a:srgbClr val="FF0000"/>
                          </a:solidFill>
                        </a:rPr>
                        <a:t>379</a:t>
                      </a:r>
                      <a:endParaRPr lang="fr-F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ITF::</a:t>
                      </a:r>
                      <a:r>
                        <a:rPr lang="fr-FR" dirty="0" err="1" smtClean="0"/>
                        <a:t>JD_AutodanceEffectDebug</a:t>
                      </a:r>
                      <a:r>
                        <a:rPr lang="fr-FR" dirty="0" smtClean="0"/>
                        <a:t>::Update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1131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186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0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Dépendances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9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L’analyse automatique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Elle est basée sur les </a:t>
            </a:r>
            <a:r>
              <a:rPr lang="fr-FR" dirty="0" smtClean="0"/>
              <a:t>#</a:t>
            </a:r>
            <a:r>
              <a:rPr lang="fr-FR" dirty="0" err="1" smtClean="0"/>
              <a:t>include</a:t>
            </a:r>
            <a:r>
              <a:rPr lang="fr-FR" dirty="0" smtClean="0"/>
              <a:t>.</a:t>
            </a:r>
            <a:endParaRPr lang="fr-FR" dirty="0" smtClean="0"/>
          </a:p>
          <a:p>
            <a:endParaRPr lang="fr-FR" dirty="0"/>
          </a:p>
          <a:p>
            <a:r>
              <a:rPr lang="fr-FR" dirty="0" err="1" smtClean="0"/>
              <a:t>extern</a:t>
            </a:r>
            <a:r>
              <a:rPr lang="fr-FR" dirty="0" smtClean="0"/>
              <a:t> : </a:t>
            </a:r>
            <a:r>
              <a:rPr lang="fr-FR" dirty="0" smtClean="0"/>
              <a:t>#</a:t>
            </a:r>
            <a:r>
              <a:rPr lang="fr-FR" dirty="0" err="1" smtClean="0"/>
              <a:t>include</a:t>
            </a:r>
            <a:r>
              <a:rPr lang="fr-FR" dirty="0" smtClean="0"/>
              <a:t> </a:t>
            </a:r>
            <a:r>
              <a:rPr lang="fr-FR" dirty="0" smtClean="0"/>
              <a:t>nécessaire.</a:t>
            </a:r>
          </a:p>
          <a:p>
            <a:endParaRPr lang="fr-FR" dirty="0"/>
          </a:p>
          <a:p>
            <a:r>
              <a:rPr lang="fr-FR" dirty="0" err="1" smtClean="0"/>
              <a:t>Forward</a:t>
            </a:r>
            <a:r>
              <a:rPr lang="fr-FR" dirty="0" smtClean="0"/>
              <a:t> sans </a:t>
            </a:r>
            <a:r>
              <a:rPr lang="fr-FR" dirty="0" smtClean="0"/>
              <a:t>#</a:t>
            </a:r>
            <a:r>
              <a:rPr lang="fr-FR" dirty="0" err="1" smtClean="0"/>
              <a:t>include</a:t>
            </a:r>
            <a:r>
              <a:rPr lang="fr-FR" dirty="0" smtClean="0"/>
              <a:t> </a:t>
            </a:r>
            <a:r>
              <a:rPr lang="fr-FR" dirty="0" smtClean="0"/>
              <a:t>: pointeur opaque, pas de dépendance.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67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467021"/>
            <a:ext cx="2880320" cy="5923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1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43" y="476672"/>
            <a:ext cx="2863314" cy="590465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300192" y="1988840"/>
            <a:ext cx="1710725" cy="369332"/>
          </a:xfrm>
          <a:prstGeom prst="rect">
            <a:avLst/>
          </a:prstGeom>
          <a:ln w="317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983 violations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91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détails des dépendances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‘</a:t>
            </a:r>
            <a:r>
              <a:rPr lang="fr-FR" dirty="0" err="1" smtClean="0"/>
              <a:t>engine</a:t>
            </a:r>
            <a:r>
              <a:rPr lang="fr-FR" dirty="0" smtClean="0"/>
              <a:t>’ uses ‘editor’ [3]</a:t>
            </a:r>
          </a:p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011726"/>
              </p:ext>
            </p:extLst>
          </p:nvPr>
        </p:nvGraphicFramePr>
        <p:xfrm>
          <a:off x="529208" y="3063344"/>
          <a:ext cx="7931224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5612"/>
                <a:gridCol w="3965612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From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To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engine</a:t>
                      </a:r>
                      <a:r>
                        <a:rPr lang="fr-FR" dirty="0" smtClean="0"/>
                        <a:t>/</a:t>
                      </a:r>
                      <a:r>
                        <a:rPr lang="fr-FR" dirty="0" err="1" smtClean="0"/>
                        <a:t>emptyInterfaces</a:t>
                      </a:r>
                      <a:r>
                        <a:rPr lang="fr-FR" dirty="0" smtClean="0"/>
                        <a:t>/</a:t>
                      </a:r>
                      <a:r>
                        <a:rPr lang="fr-FR" dirty="0" err="1" smtClean="0"/>
                        <a:t>emptyGameEditorInterface.h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editor/</a:t>
                      </a:r>
                      <a:r>
                        <a:rPr lang="fr-FR" dirty="0" err="1" smtClean="0"/>
                        <a:t>GameEditorInterface.h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engine</a:t>
                      </a:r>
                      <a:r>
                        <a:rPr lang="fr-FR" dirty="0" smtClean="0"/>
                        <a:t>/singleton/Singletons.cpp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editor/</a:t>
                      </a:r>
                      <a:r>
                        <a:rPr lang="fr-FR" dirty="0" err="1" smtClean="0"/>
                        <a:t>AutoSaveManager.h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engine</a:t>
                      </a:r>
                      <a:r>
                        <a:rPr lang="fr-FR" dirty="0" smtClean="0"/>
                        <a:t>/singleton/Singletons.cpp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editor/</a:t>
                      </a:r>
                      <a:r>
                        <a:rPr lang="fr-FR" dirty="0" err="1" smtClean="0"/>
                        <a:t>GameEditorInterface.h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24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version plus correcte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Repérer le cycles déséquilibrés.</a:t>
            </a:r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Les inverser si nécessaires.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5" name="Rectangle 4"/>
          <p:cNvSpPr/>
          <p:nvPr/>
        </p:nvSpPr>
        <p:spPr bwMode="auto">
          <a:xfrm>
            <a:off x="1331640" y="2564904"/>
            <a:ext cx="864096" cy="360040"/>
          </a:xfrm>
          <a:prstGeom prst="rect">
            <a:avLst/>
          </a:prstGeom>
          <a:solidFill>
            <a:srgbClr val="FAFEC6"/>
          </a:solidFill>
          <a:ln w="222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Lucida Sans Unicode" charset="0"/>
              </a:rPr>
              <a:t>online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699792" y="4240113"/>
            <a:ext cx="1008112" cy="360040"/>
          </a:xfrm>
          <a:prstGeom prst="rect">
            <a:avLst/>
          </a:prstGeom>
          <a:solidFill>
            <a:srgbClr val="FAFEC6"/>
          </a:solidFill>
          <a:ln w="222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Lucida Sans Unicode" charset="0"/>
              </a:rPr>
              <a:t>engine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Lucida Sans Unicode" charset="0"/>
            </a:endParaRPr>
          </a:p>
        </p:txBody>
      </p:sp>
      <p:cxnSp>
        <p:nvCxnSpPr>
          <p:cNvPr id="20" name="Connecteur droit avec flèche 19"/>
          <p:cNvCxnSpPr/>
          <p:nvPr/>
        </p:nvCxnSpPr>
        <p:spPr bwMode="auto">
          <a:xfrm flipH="1" flipV="1">
            <a:off x="2302794" y="2744925"/>
            <a:ext cx="1189086" cy="135690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2" name="Connecteur droit avec flèche 21"/>
          <p:cNvCxnSpPr/>
          <p:nvPr/>
        </p:nvCxnSpPr>
        <p:spPr bwMode="auto">
          <a:xfrm>
            <a:off x="1905794" y="3093715"/>
            <a:ext cx="793998" cy="100811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ZoneTexte 23"/>
          <p:cNvSpPr txBox="1"/>
          <p:nvPr/>
        </p:nvSpPr>
        <p:spPr>
          <a:xfrm>
            <a:off x="2936163" y="303586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18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814389" y="347523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7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580112" y="4240113"/>
            <a:ext cx="864096" cy="360040"/>
          </a:xfrm>
          <a:prstGeom prst="rect">
            <a:avLst/>
          </a:prstGeom>
          <a:solidFill>
            <a:srgbClr val="FAFEC6"/>
          </a:solidFill>
          <a:ln w="222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Lucida Sans Unicode" charset="0"/>
              </a:rPr>
              <a:t>editor</a:t>
            </a:r>
          </a:p>
        </p:txBody>
      </p:sp>
      <p:cxnSp>
        <p:nvCxnSpPr>
          <p:cNvPr id="31" name="Connecteur droit avec flèche 30"/>
          <p:cNvCxnSpPr/>
          <p:nvPr/>
        </p:nvCxnSpPr>
        <p:spPr bwMode="auto">
          <a:xfrm flipH="1">
            <a:off x="3923928" y="4240113"/>
            <a:ext cx="1461467" cy="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32" name="Connecteur droit avec flèche 31"/>
          <p:cNvCxnSpPr/>
          <p:nvPr/>
        </p:nvCxnSpPr>
        <p:spPr bwMode="auto">
          <a:xfrm>
            <a:off x="3923928" y="4600153"/>
            <a:ext cx="1463377" cy="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3" name="ZoneTexte 32"/>
          <p:cNvSpPr txBox="1"/>
          <p:nvPr/>
        </p:nvSpPr>
        <p:spPr>
          <a:xfrm>
            <a:off x="4435043" y="385175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377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534656" y="460015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3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9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343" y="476672"/>
            <a:ext cx="2863314" cy="590465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300192" y="1988840"/>
            <a:ext cx="1710725" cy="369332"/>
          </a:xfrm>
          <a:prstGeom prst="rect">
            <a:avLst/>
          </a:prstGeom>
          <a:ln w="317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983 violations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27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26" y="332656"/>
            <a:ext cx="2863314" cy="590465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7" name="Flèche droite rayée 6"/>
          <p:cNvSpPr/>
          <p:nvPr/>
        </p:nvSpPr>
        <p:spPr bwMode="auto">
          <a:xfrm>
            <a:off x="4139952" y="3016376"/>
            <a:ext cx="978408" cy="484632"/>
          </a:xfrm>
          <a:prstGeom prst="strip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88640"/>
            <a:ext cx="2592290" cy="643852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2673851" y="508030"/>
            <a:ext cx="1710725" cy="369332"/>
          </a:xfrm>
          <a:prstGeom prst="rect">
            <a:avLst/>
          </a:prstGeom>
          <a:ln w="317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983 violations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128843" y="4546426"/>
            <a:ext cx="1710725" cy="369332"/>
          </a:xfrm>
          <a:prstGeom prst="rect">
            <a:avLst/>
          </a:prstGeom>
          <a:ln w="317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291 violations</a:t>
            </a:r>
            <a:endParaRPr lang="fr-FR" b="1" dirty="0">
              <a:solidFill>
                <a:srgbClr val="FF0000"/>
              </a:solidFill>
            </a:endParaRPr>
          </a:p>
        </p:txBody>
      </p:sp>
      <p:cxnSp>
        <p:nvCxnSpPr>
          <p:cNvPr id="12" name="Connecteur droit avec flèche 11"/>
          <p:cNvCxnSpPr/>
          <p:nvPr/>
        </p:nvCxnSpPr>
        <p:spPr bwMode="auto">
          <a:xfrm>
            <a:off x="2051720" y="3258692"/>
            <a:ext cx="4536504" cy="218653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Ellipse 13"/>
          <p:cNvSpPr/>
          <p:nvPr/>
        </p:nvSpPr>
        <p:spPr bwMode="auto">
          <a:xfrm>
            <a:off x="306626" y="3958510"/>
            <a:ext cx="2791306" cy="936104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cxnSp>
        <p:nvCxnSpPr>
          <p:cNvPr id="15" name="Connecteur droit avec flèche 14"/>
          <p:cNvCxnSpPr>
            <a:stCxn id="14" idx="6"/>
          </p:cNvCxnSpPr>
          <p:nvPr/>
        </p:nvCxnSpPr>
        <p:spPr bwMode="auto">
          <a:xfrm flipV="1">
            <a:off x="3097932" y="3501008"/>
            <a:ext cx="2952328" cy="925554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Connecteur droit avec flèche 17"/>
          <p:cNvCxnSpPr>
            <a:stCxn id="14" idx="6"/>
          </p:cNvCxnSpPr>
          <p:nvPr/>
        </p:nvCxnSpPr>
        <p:spPr bwMode="auto">
          <a:xfrm>
            <a:off x="3097932" y="4426562"/>
            <a:ext cx="2952328" cy="154566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>
            <a:stCxn id="14" idx="6"/>
          </p:cNvCxnSpPr>
          <p:nvPr/>
        </p:nvCxnSpPr>
        <p:spPr bwMode="auto">
          <a:xfrm>
            <a:off x="3097932" y="4426562"/>
            <a:ext cx="2952328" cy="658622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Ellipse 22"/>
          <p:cNvSpPr/>
          <p:nvPr/>
        </p:nvSpPr>
        <p:spPr bwMode="auto">
          <a:xfrm>
            <a:off x="14908" y="2781254"/>
            <a:ext cx="2187741" cy="626647"/>
          </a:xfrm>
          <a:prstGeom prst="ellipse">
            <a:avLst/>
          </a:prstGeom>
          <a:solidFill>
            <a:schemeClr val="bg1">
              <a:alpha val="0"/>
            </a:schemeClr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9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4" grpId="0" animBg="1"/>
      <p:bldP spid="14" grpId="1" animBg="1"/>
      <p:bldP spid="23" grpId="0" animBg="1"/>
      <p:bldP spid="2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suite du travail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75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Choisir les problèmes qu’on veut résoudre</a:t>
            </a:r>
          </a:p>
          <a:p>
            <a:pPr lvl="1"/>
            <a:r>
              <a:rPr lang="fr-FR" dirty="0" smtClean="0"/>
              <a:t>Faire un </a:t>
            </a:r>
            <a:r>
              <a:rPr lang="fr-FR" dirty="0" err="1" smtClean="0"/>
              <a:t>backlog</a:t>
            </a:r>
            <a:endParaRPr lang="fr-FR" dirty="0" smtClean="0"/>
          </a:p>
          <a:p>
            <a:pPr lvl="1"/>
            <a:endParaRPr lang="fr-FR" dirty="0"/>
          </a:p>
          <a:p>
            <a:r>
              <a:rPr lang="fr-FR" dirty="0" smtClean="0"/>
              <a:t>Fixer les priorités</a:t>
            </a:r>
          </a:p>
          <a:p>
            <a:pPr lvl="1"/>
            <a:r>
              <a:rPr lang="fr-FR" dirty="0" smtClean="0"/>
              <a:t>En fonction de futurs développements</a:t>
            </a:r>
          </a:p>
          <a:p>
            <a:pPr lvl="1"/>
            <a:r>
              <a:rPr lang="fr-FR" dirty="0" smtClean="0"/>
              <a:t>En fonction de l’importance des problèmes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5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3145</TotalTime>
  <Words>473</Words>
  <Application>Microsoft Office PowerPoint</Application>
  <PresentationFormat>Affichage à l'écran (4:3)</PresentationFormat>
  <Paragraphs>216</Paragraphs>
  <Slides>18</Slides>
  <Notes>5</Notes>
  <HiddenSlides>1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1_Thème Office</vt:lpstr>
      <vt:lpstr>Un premier état des lieux</vt:lpstr>
      <vt:lpstr>Sommaire</vt:lpstr>
      <vt:lpstr>Les métriques</vt:lpstr>
      <vt:lpstr>L’ensemble</vt:lpstr>
      <vt:lpstr>Les fichiers</vt:lpstr>
      <vt:lpstr>Les classes</vt:lpstr>
      <vt:lpstr>Les classes</vt:lpstr>
      <vt:lpstr>Les fonctions</vt:lpstr>
      <vt:lpstr>Les Dépendances</vt:lpstr>
      <vt:lpstr>L’analyse automatique</vt:lpstr>
      <vt:lpstr>Présentation PowerPoint</vt:lpstr>
      <vt:lpstr>Présentation PowerPoint</vt:lpstr>
      <vt:lpstr>Les détails des dépendances</vt:lpstr>
      <vt:lpstr>Une version plus correcte</vt:lpstr>
      <vt:lpstr>Présentation PowerPoint</vt:lpstr>
      <vt:lpstr>Présentation PowerPoint</vt:lpstr>
      <vt:lpstr>La suite du travail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1036</cp:revision>
  <cp:lastPrinted>1601-01-01T00:00:00Z</cp:lastPrinted>
  <dcterms:created xsi:type="dcterms:W3CDTF">2004-05-04T13:10:32Z</dcterms:created>
  <dcterms:modified xsi:type="dcterms:W3CDTF">2014-10-20T14:41:24Z</dcterms:modified>
</cp:coreProperties>
</file>