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44" r:id="rId4"/>
    <p:sldMasterId id="2147483756" r:id="rId5"/>
    <p:sldMasterId id="2147483768" r:id="rId6"/>
    <p:sldMasterId id="2147483780" r:id="rId7"/>
    <p:sldMasterId id="2147483792" r:id="rId8"/>
    <p:sldMasterId id="2147483804" r:id="rId9"/>
    <p:sldMasterId id="2147483816" r:id="rId10"/>
    <p:sldMasterId id="2147483828" r:id="rId11"/>
    <p:sldMasterId id="2147483840" r:id="rId12"/>
    <p:sldMasterId id="2147483852" r:id="rId13"/>
  </p:sldMasterIdLst>
  <p:notesMasterIdLst>
    <p:notesMasterId r:id="rId39"/>
  </p:notesMasterIdLst>
  <p:handoutMasterIdLst>
    <p:handoutMasterId r:id="rId40"/>
  </p:handoutMasterIdLst>
  <p:sldIdLst>
    <p:sldId id="256" r:id="rId14"/>
    <p:sldId id="303" r:id="rId15"/>
    <p:sldId id="304" r:id="rId16"/>
    <p:sldId id="281" r:id="rId17"/>
    <p:sldId id="283" r:id="rId18"/>
    <p:sldId id="302" r:id="rId19"/>
    <p:sldId id="313" r:id="rId20"/>
    <p:sldId id="311" r:id="rId21"/>
    <p:sldId id="312" r:id="rId22"/>
    <p:sldId id="305" r:id="rId23"/>
    <p:sldId id="267" r:id="rId24"/>
    <p:sldId id="284" r:id="rId25"/>
    <p:sldId id="310" r:id="rId26"/>
    <p:sldId id="315" r:id="rId27"/>
    <p:sldId id="316" r:id="rId28"/>
    <p:sldId id="297" r:id="rId29"/>
    <p:sldId id="301" r:id="rId30"/>
    <p:sldId id="307" r:id="rId31"/>
    <p:sldId id="309" r:id="rId32"/>
    <p:sldId id="317" r:id="rId33"/>
    <p:sldId id="318" r:id="rId34"/>
    <p:sldId id="308" r:id="rId35"/>
    <p:sldId id="298" r:id="rId36"/>
    <p:sldId id="299" r:id="rId37"/>
    <p:sldId id="300" r:id="rId38"/>
  </p:sldIdLst>
  <p:sldSz cx="9144000" cy="6858000" type="screen4x3"/>
  <p:notesSz cx="6669088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17" autoAdjust="0"/>
    <p:restoredTop sz="79299" autoAdjust="0"/>
  </p:normalViewPr>
  <p:slideViewPr>
    <p:cSldViewPr>
      <p:cViewPr varScale="1">
        <p:scale>
          <a:sx n="89" d="100"/>
          <a:sy n="89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244" y="-96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E9E903-906E-4947-AA5E-CD60A001DC10}" type="datetimeFigureOut">
              <a:rPr lang="fr-FR" smtClean="0"/>
              <a:pPr/>
              <a:t>15/12/2014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0E9E0-920F-470C-A71B-C187C00F99FC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84151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latinLnBrk="0">
              <a:defRPr lang="fr-FR" sz="1200"/>
            </a:lvl1pPr>
          </a:lstStyle>
          <a:p>
            <a:fld id="{E28287AA-0D99-42CE-A71B-10FA9908BBF8}" type="datetimeFigureOut">
              <a:rPr lang="fr-FR"/>
              <a:pPr/>
              <a:t>15/12/2014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Cliquer ici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latinLnBrk="0">
              <a:defRPr lang="fr-FR"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latinLnBrk="0">
              <a:defRPr lang="fr-FR" sz="1200"/>
            </a:lvl1pPr>
          </a:lstStyle>
          <a:p>
            <a:fld id="{D7C167DB-EFF0-400D-96A1-6799F871DE5B}" type="slidenum">
              <a:rPr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098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lang="fr-FR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1</a:t>
            </a:fld>
            <a:endParaRPr lang="fr-FR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2</a:t>
            </a:fld>
            <a:endParaRPr lang="fr-FR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Parce que personne n'est parfait.</a:t>
            </a:r>
          </a:p>
          <a:p>
            <a:pPr lvl="1"/>
            <a:r>
              <a:rPr lang="fr-FR" dirty="0" smtClean="0"/>
              <a:t>On ne peut pas penser à tout.</a:t>
            </a:r>
          </a:p>
          <a:p>
            <a:pPr lvl="1"/>
            <a:r>
              <a:rPr lang="fr-FR" dirty="0" smtClean="0"/>
              <a:t>Un regard extérieur est toujours intéressant et utile.</a:t>
            </a:r>
          </a:p>
          <a:p>
            <a:r>
              <a:rPr lang="fr-FR" dirty="0" smtClean="0"/>
              <a:t>Parce que tout le monde a quelque chose à apprendre et à transmettre</a:t>
            </a:r>
          </a:p>
          <a:p>
            <a:pPr lvl="1"/>
            <a:r>
              <a:rPr lang="fr-FR" dirty="0" smtClean="0"/>
              <a:t>Sur le produit</a:t>
            </a:r>
          </a:p>
          <a:p>
            <a:pPr lvl="1"/>
            <a:r>
              <a:rPr lang="fr-FR" dirty="0" smtClean="0"/>
              <a:t>Sur la programmation</a:t>
            </a:r>
          </a:p>
          <a:p>
            <a:pPr lvl="1"/>
            <a:r>
              <a:rPr lang="fr-FR" dirty="0" smtClean="0"/>
              <a:t>Sur le design</a:t>
            </a:r>
          </a:p>
          <a:p>
            <a:pPr lvl="1"/>
            <a:r>
              <a:rPr lang="fr-FR" dirty="0" smtClean="0"/>
              <a:t>Sur les méthodes de travail</a:t>
            </a:r>
          </a:p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4</a:t>
            </a:fld>
            <a:endParaRPr lang="fr-F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Archiver du code qui répond aux critères de qualité du projet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Clarté du code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Style de programmation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Design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Robustesse, "bug-free"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Tests</a:t>
            </a:r>
          </a:p>
          <a:p>
            <a:pPr marL="171450" indent="-171450">
              <a:buFontTx/>
              <a:buChar char="-"/>
            </a:pPr>
            <a:endParaRPr lang="fr-F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Détecter les problèmes le plus tôt possible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bugs,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Oublis</a:t>
            </a:r>
          </a:p>
          <a:p>
            <a:pPr marL="171450" indent="-171450">
              <a:buFontTx/>
              <a:buChar char="-"/>
            </a:pPr>
            <a:endParaRPr lang="fr-FR" dirty="0" smtClean="0"/>
          </a:p>
          <a:p>
            <a:r>
              <a:rPr lang="fr-FR" dirty="0" smtClean="0"/>
              <a:t>Partager la connaissance et les compétences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Les trucs et astuces,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Les bonnes pratiques,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Ce qui existe dans le code,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5</a:t>
            </a:fld>
            <a:endParaRPr lang="fr-F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6</a:t>
            </a:fld>
            <a:endParaRPr lang="fr-F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Trop le code a voir : on va en skipper, ou le lire en diagonale.</a:t>
            </a:r>
          </a:p>
          <a:p>
            <a:r>
              <a:rPr lang="fr-FR" dirty="0" smtClean="0"/>
              <a:t>Trop long: on n’est de moins en moins concentré, on fatigue.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6584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Si le travail à</a:t>
            </a:r>
            <a:r>
              <a:rPr lang="fr-FR" baseline="0" dirty="0" smtClean="0"/>
              <a:t> produire est complexe, il ne faut pas hésiter à faire un design préalable, et à en discuter avec les architectes du projet.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0615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Compilation : les compilateurs</a:t>
            </a:r>
            <a:r>
              <a:rPr lang="fr-FR" baseline="0" dirty="0" smtClean="0"/>
              <a:t> sont différents, les configurations aussi.</a:t>
            </a:r>
          </a:p>
          <a:p>
            <a:r>
              <a:rPr lang="fr-FR" baseline="0" dirty="0" smtClean="0"/>
              <a:t>Au moins essayer chaque compilateur (notamment les moins permissifs), et chaque configuration.</a:t>
            </a:r>
          </a:p>
          <a:p>
            <a:r>
              <a:rPr lang="fr-FR" baseline="0" dirty="0" smtClean="0"/>
              <a:t>Tests : pas de problème s’ils se lancent automatiquement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244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244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Décomposer la CL: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Le développement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Les tests</a:t>
            </a:r>
          </a:p>
          <a:p>
            <a:pPr marL="171450" indent="-171450">
              <a:buFontTx/>
              <a:buChar char="-"/>
            </a:pPr>
            <a:r>
              <a:rPr lang="fr-FR" dirty="0" smtClean="0"/>
              <a:t>Les</a:t>
            </a:r>
            <a:r>
              <a:rPr lang="fr-FR" baseline="0" dirty="0" smtClean="0"/>
              <a:t> conséquences</a:t>
            </a:r>
          </a:p>
          <a:p>
            <a:pPr marL="171450" indent="-171450">
              <a:buFontTx/>
              <a:buChar char="-"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0195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Habitudes: attention, il peut y avoir des régressions sur ces points-là.</a:t>
            </a:r>
          </a:p>
          <a:p>
            <a:endParaRPr lang="fr-FR" dirty="0" smtClean="0"/>
          </a:p>
          <a:p>
            <a:r>
              <a:rPr lang="fr-FR" dirty="0" smtClean="0"/>
              <a:t>Le contexte : une nouvelle plateforme, une nouvelle dépendance entre des outils, des modules, ….</a:t>
            </a:r>
          </a:p>
          <a:p>
            <a:endParaRPr lang="fr-FR" dirty="0" smtClean="0"/>
          </a:p>
          <a:p>
            <a:r>
              <a:rPr lang="fr-FR" dirty="0" smtClean="0"/>
              <a:t>Mauvais comportement : une plateforme n’est plus jamais testée, quelque chose est systématique cassé …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9211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Big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Brother : les revues et les métriques qui s’y rattachent ont pour objectif de mesurer et d’améliorer la qualité du produit, pas de juger les personnes qui font ce produit .</a:t>
            </a:r>
          </a:p>
          <a:p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Ego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effect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: parce que le développeur sait qu’il va y avoir une revue de son code, il a naturellement tendance à être plus consciencieux dans son travail.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C167DB-EFF0-400D-96A1-6799F871DE5B}" type="slidenum">
              <a:rPr lang="fr-FR" smtClean="0"/>
              <a:pPr/>
              <a:t>24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50952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2231559-507D-4D6B-807F-FCC95FE3C087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CEAB1635-7AB6-4A02-8F63-2344453D2D84}" type="slidenum">
              <a:rPr lang="fr-FR" smtClean="0"/>
              <a:pPr algn="ct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CEAB1635-7AB6-4A02-8F63-2344453D2D84}" type="slidenum">
              <a:rPr lang="fr-FR" smtClean="0"/>
              <a:pPr algn="ct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AB14F04-7F84-414E-BCE4-E300D6FC8F30}" type="datetime1">
              <a:rPr lang="fr-FR" smtClean="0"/>
              <a:pPr/>
              <a:t>15/12/2014</a:t>
            </a:fld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B1635-7AB6-4A02-8F63-2344453D2D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21C74E-D295-4EC0-9DC4-63E778773971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B1635-7AB6-4A02-8F63-2344453D2D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9944FE8-B595-472F-8395-12A6D50613A9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B1635-7AB6-4A02-8F63-2344453D2D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4413F8-7993-48B4-982D-9BCF9429E804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B1635-7AB6-4A02-8F63-2344453D2D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1DF05B-A743-4A65-92A7-6F5CA17E571D}" type="datetime1">
              <a:rPr lang="fr-FR" smtClean="0"/>
              <a:pPr/>
              <a:t>15/12/2014</a:t>
            </a:fld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B1635-7AB6-4A02-8F63-2344453D2D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E8E77D-C141-4D55-9C20-6C21319E1549}" type="datetime1">
              <a:rPr lang="fr-FR" smtClean="0"/>
              <a:pPr/>
              <a:t>15/12/2014</a:t>
            </a:fld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CEAB1635-7AB6-4A02-8F63-2344453D2D84}" type="slidenum">
              <a:rPr lang="fr-FR" smtClean="0"/>
              <a:pPr algn="ct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6E26C74-DFC6-4547-9311-D9297E696023}" type="datetime1">
              <a:rPr lang="fr-FR" smtClean="0"/>
              <a:pPr/>
              <a:t>15/12/2014</a:t>
            </a:fld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 algn="ctr"/>
            <a:fld id="{CEAB1635-7AB6-4A02-8F63-2344453D2D84}" type="slidenum">
              <a:rPr lang="fr-FR" smtClean="0"/>
              <a:pPr algn="ctr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3E0F04-643E-4692-8DA2-FC77DC447B51}" type="datetime1">
              <a:rPr lang="fr-FR" smtClean="0"/>
              <a:pPr/>
              <a:t>15/12/2014</a:t>
            </a:fld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B1635-7AB6-4A02-8F63-2344453D2D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6F05854-33E1-4B8B-A9CC-2FEAA59CCD7C}" type="datetime1">
              <a:rPr lang="fr-FR" smtClean="0"/>
              <a:pPr/>
              <a:t>15/12/2014</a:t>
            </a:fld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Bonnes pratiques de C++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AB1635-7AB6-4A02-8F63-2344453D2D84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DA8E71-7BCF-4D52-9B48-CDDA78EF5BF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2EF12B-9293-4EA8-960F-861B0AE4560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E693D2-EA4E-4C06-8770-A65E0E91F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BC9058-B6D5-44D7-B50F-43E8F2D55B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DB470-BE28-4FDC-9D04-A2AAD844F7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8B390-2580-40B3-9821-D4F97079E51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1CF408-9B31-40CA-86AE-4D852BB183B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5CD926-6541-4A70-BE5E-56D4E6AC15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A1A753-B6A7-4598-BB21-22FBA61CFD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768714-D3C8-47F5-93E4-8185D961DA4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dirty="0" smtClean="0"/>
              <a:t>Coder proprement</a:t>
            </a:r>
            <a:endParaRPr lang="fr-F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2D227-10C1-4D4B-BEDA-9EB3242E157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A5FF0F-1254-4BAF-9404-8E87A53B14B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AD503-B0DD-4808-A1A8-906447D8E05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C2967A-D454-4EE7-902F-A3536CEB93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1BB7DE-2B02-4E43-8CF5-926FC4979B5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19ED6-B420-4AE0-92A6-26E59D341E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E88CBA-DED1-4B87-A867-2B226DC7BA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16B419-63D0-4580-BE2C-F39F51F42C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86DB5B-68FE-4F1E-BF80-8146BF1A453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50652-0F35-4894-B8F4-EAEAD9BCD68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E35105-BB63-4A8F-99ED-0A823BC2446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D87F77-8F2C-4AB2-B3B0-21CB1AA38E7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897FD-0B84-48FB-86FC-47F1EBFE95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2250C-242D-4936-970F-43991B5261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603D5F-62F1-47C9-9DDC-A9D68E84AC6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13B58F-00F8-4B8F-884F-C347914D415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744655-FAAC-475A-BE8F-0E75A21AECC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8A6B3B-BC9B-45C2-A3CD-A87D9D2756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EBD3F-7C69-4023-A6C6-4B6E43ECF3D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B8FAF-4AC8-4AA7-9521-DA91FFE84E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00E3AA-BE5F-410E-AB29-7D96E840EA1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06869C-9F22-4605-8CDC-E60CF0E9F96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A9D65-0FE6-4C6A-9A76-3626C93DEEC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9B7605-B585-4C83-9709-EB637D619D5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80911-DA31-4652-AE00-511FE33DE37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4E3339-F0BC-4EA3-9131-6BA1EDBA09F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32A9F2-95ED-476C-886C-8A4FF0020C1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91FFF4-132B-416D-9E1A-5B9705A7E7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620BD9-340F-49C7-925F-DAF386C049B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A6B7-4988-466D-BD43-CF76A6C65E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221C7-05A9-4B3A-A607-DBF32D74AB3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9246D9-C315-4C42-BD79-48F1D555B09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09792-8B61-4685-834D-176357537AE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41F2E-DD04-4463-9470-BA7996F9863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95986D-17E6-4C72-8566-7047149FA4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E84AC8-016E-475B-8CB3-7D1707D6D597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28247-2323-43AE-B0D6-A6D3282843E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C2641-4AE5-4AE2-A1B7-70C80EC3555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13F52A-0C11-40C5-8468-BFB94F1D56E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57ADB4-B79E-4131-A67D-0C7BF095B3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5FB22F-FB99-4AD6-91AE-8A1058A3B1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9B46AA-38B3-489D-9906-6D0630D8DD9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14BF2E-E6B9-4897-A7D3-A74DB5EE991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3A18C-7A8F-4624-8B7D-BD41C044D68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2EF18-CDC0-4FF6-85EC-3C636A4DBEA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8D9548-E7EF-439D-9FA3-955DBAFC628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3EFE86-5777-454E-A3CE-3B311B5105B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1378B-161A-43C4-B14A-29BC82003D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9B5E1D-C7AA-4B0C-9EC2-8033FFDE9FE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CA628-DEBC-4101-B9C7-C706D544426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D3B795-6394-46B0-B6D4-55F059C4F1A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B2043-6492-4649-AA45-D4C9CA5CBB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4250D-02D4-410A-882B-500112C9286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12B48F-C5C0-4061-95DD-B0ADC3B3F46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82B501-E727-44A7-887A-E531D069A68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673046-09F5-460F-AACB-F3B366A0F55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9683A-78D4-4153-8651-433C5DE7092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C1136-3251-4BCD-8B6F-0863188EBF5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637A1-4F2A-45A7-A885-1DD76BBD955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AD298-BD26-497B-881B-05C05685721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C3725-ED03-42AC-99EE-978FB1BA16D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504E55-C053-4B0D-8E16-C215F2FF9A3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4A54B4-5C1E-4BB9-AC22-AEFB118954C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59FAD-3C24-4EE7-92A0-661A4C9D2C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4AC179-541D-4892-B4AE-379A70F6D6A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8E1310-2A05-41F8-86BE-1AD9A17B011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DE5E4-B9EC-4EC7-9FD4-ED6505D29A5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CBE1DE-35B1-4279-816A-8B074FE717D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1FB25-7BC8-4869-B467-731E176AE17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54697E-80E8-425E-A793-801A7B05553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AD1651-4B10-4491-AB21-FE7AE351367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E65CF-1AD4-40E2-8D6D-F1D5CB4A372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E98323-5121-4B65-BA4B-FD020AC59FF9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B1B5E-79B8-4B32-BC7F-EF014CD1FE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1503F-BD64-4F27-BF09-E4C10B5AE26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D7B7D-251B-48D6-A597-39F9966594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86DC19-895A-4685-A430-AA434410DAD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A23DC8-4D90-49A8-8A3B-9CC35C8A76A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1E25BD-2306-4254-B832-F3BF2D8001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B2FD6-F038-4B11-AB5C-15AC4CAABBD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9FEC30-F69C-4C70-8D51-544C46C9780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7232F-2E49-40C0-BF6A-FFB16320606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10776A-15B1-4414-BF6B-3BC02C40924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8347CB-3A8C-46FB-BBDB-598EF6BAF64D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FCEDF1-42AB-4C27-AFB4-08C9255CFF2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6E68CE-4C2E-46E3-8AE0-4509AA5185F2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fr-FR" noProof="0" smtClean="0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CDE5B3-D8B3-4643-9F43-3866B2F4AD2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24DBA-E1B8-4870-87C2-51254B98ED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128588"/>
            <a:ext cx="2055813" cy="599598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128588"/>
            <a:ext cx="6019800" cy="599598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C07D8-4885-481E-98CC-F026CEE2C0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fld id="{105DDD41-C8CA-4143-A07B-902DC5029CB8}" type="datetime1">
              <a:rPr lang="fr-FR" sz="1200" smtClean="0">
                <a:solidFill>
                  <a:schemeClr val="tx2"/>
                </a:solidFill>
              </a:rPr>
              <a:pPr/>
              <a:t>15/12/2014</a:t>
            </a:fld>
            <a:endParaRPr lang="fr-FR" sz="1200">
              <a:solidFill>
                <a:schemeClr val="tx2"/>
              </a:solidFill>
            </a:endParaRP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 algn="ctr"/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 algn="ctr"/>
            <a:fld id="{CEAB1635-7AB6-4A02-8F63-2344453D2D84}" type="slidenum">
              <a:rPr lang="fr-FR" smtClean="0"/>
              <a:pPr algn="ctr"/>
              <a:t>‹N°›</a:t>
            </a:fld>
            <a:endParaRPr lang="fr-FR" sz="1600" baseline="0">
              <a:solidFill>
                <a:schemeClr val="tx2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hdr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142875" y="6429375"/>
            <a:ext cx="11414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</a:tabLst>
              <a:defRPr sz="1400">
                <a:solidFill>
                  <a:srgbClr val="FFFFFF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429375"/>
            <a:ext cx="2998788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429375"/>
            <a:ext cx="569913" cy="304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6CC5EC72-3853-4943-BB90-92F3501385C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AEE6A589-1152-496A-81A5-2BE8718B04D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C568EE70-24DB-43A2-B806-25E5E0F69CE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F191532-5331-4E8C-8B4E-907EBFD7646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C34F4318-6391-42D5-80B1-91AC2AC1D06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F45EED88-DD1A-40D3-BEEB-48C988A6E3C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C17B22BA-ECEC-40E5-82C3-6CB84D51E29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9D13D629-A6EE-43BA-BF26-DEF0CAE3092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28588"/>
            <a:ext cx="8228013" cy="1433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texte-titre</a:t>
            </a:r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Cliquez pour éditer le format du plan de texte</a:t>
            </a:r>
          </a:p>
          <a:p>
            <a:pPr lvl="1"/>
            <a:r>
              <a:rPr lang="en-GB" smtClean="0"/>
              <a:t>Second niveau de plan</a:t>
            </a:r>
          </a:p>
          <a:p>
            <a:pPr lvl="2"/>
            <a:r>
              <a:rPr lang="en-GB" smtClean="0"/>
              <a:t>Troisième niveau de plan</a:t>
            </a:r>
          </a:p>
          <a:p>
            <a:pPr lvl="3"/>
            <a:r>
              <a:rPr lang="en-GB" smtClean="0"/>
              <a:t>Quatrième niveau de plan</a:t>
            </a:r>
          </a:p>
          <a:p>
            <a:pPr lvl="4"/>
            <a:r>
              <a:rPr lang="en-GB" smtClean="0"/>
              <a:t>Cinquième niveau de plan</a:t>
            </a:r>
          </a:p>
          <a:p>
            <a:pPr lvl="4"/>
            <a:r>
              <a:rPr lang="en-GB" smtClean="0"/>
              <a:t>Sixième niveau de plan</a:t>
            </a:r>
          </a:p>
          <a:p>
            <a:pPr lvl="4"/>
            <a:r>
              <a:rPr lang="en-GB" smtClean="0"/>
              <a:t>Septième niveau de plan</a:t>
            </a:r>
          </a:p>
          <a:p>
            <a:pPr lvl="4"/>
            <a:r>
              <a:rPr lang="en-GB" smtClean="0"/>
              <a:t>Huitième niveau de plan</a:t>
            </a:r>
          </a:p>
          <a:p>
            <a:pPr lvl="4"/>
            <a:r>
              <a:rPr lang="en-GB" smtClean="0"/>
              <a:t>Neuvième niveau de plan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457200" y="6245225"/>
            <a:ext cx="2132013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14/06/2010</a:t>
            </a:r>
            <a:endParaRPr lang="fr-FR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3143250" y="6238875"/>
            <a:ext cx="2998788" cy="51911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ctr">
              <a:tabLst>
                <a:tab pos="723900" algn="l"/>
                <a:tab pos="1447800" algn="l"/>
                <a:tab pos="2171700" algn="l"/>
                <a:tab pos="28956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r>
              <a:rPr lang="fr-FR" smtClean="0"/>
              <a:t>Lean Software Development</a:t>
            </a:r>
            <a:endParaRPr lang="fr-FR"/>
          </a:p>
        </p:txBody>
      </p:sp>
      <p:sp>
        <p:nvSpPr>
          <p:cNvPr id="1229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286625" y="6245225"/>
            <a:ext cx="1398588" cy="47466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tabLst>
                <a:tab pos="723900" algn="l"/>
              </a:tabLst>
              <a:defRPr sz="1400">
                <a:solidFill>
                  <a:srgbClr val="000000"/>
                </a:solidFill>
                <a:latin typeface="Times New Roman" pitchFamily="16" charset="0"/>
                <a:ea typeface="+mn-ea"/>
              </a:defRPr>
            </a:lvl1pPr>
          </a:lstStyle>
          <a:p>
            <a:pPr>
              <a:defRPr/>
            </a:pPr>
            <a:fld id="{8D3FDDC0-DB50-4741-A5AD-BC33C0496A4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hdr="0" ftr="0" dt="0"/>
  <p:txStyles>
    <p:titleStyle>
      <a:lvl1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+mj-lt"/>
          <a:ea typeface="Lucida Sans Unicode" charset="0"/>
          <a:cs typeface="+mj-cs"/>
        </a:defRPr>
      </a:lvl1pPr>
      <a:lvl2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2pPr>
      <a:lvl3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3pPr>
      <a:lvl4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4pPr>
      <a:lvl5pPr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ea typeface="Lucida Sans Unicode" charset="0"/>
          <a:cs typeface="Lucida Sans Unicode" charset="0"/>
        </a:defRPr>
      </a:lvl5pPr>
      <a:lvl6pPr marL="25146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6pPr>
      <a:lvl7pPr marL="29718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7pPr>
      <a:lvl8pPr marL="34290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8pPr>
      <a:lvl9pPr marL="3886200" indent="-228600" algn="ctr" defTabSz="449263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400" i="1">
          <a:solidFill>
            <a:srgbClr val="3C8C93"/>
          </a:solidFill>
          <a:latin typeface="Arial" charset="0"/>
          <a:cs typeface="Lucida Sans Unicode" charset="0"/>
        </a:defRPr>
      </a:lvl9pPr>
    </p:titleStyle>
    <p:bodyStyle>
      <a:lvl1pPr marL="342900" indent="-342900" algn="l" defTabSz="449263" rtl="0" eaLnBrk="1" fontAlgn="base" hangingPunct="1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3200">
          <a:solidFill>
            <a:srgbClr val="000000"/>
          </a:solidFill>
          <a:latin typeface="+mn-lt"/>
          <a:ea typeface="Lucida Sans Unicode" charset="0"/>
          <a:cs typeface="+mn-cs"/>
        </a:defRPr>
      </a:lvl1pPr>
      <a:lvl2pPr marL="742950" indent="-285750" algn="l" defTabSz="449263" rtl="0" eaLnBrk="1" fontAlgn="base" hangingPunct="1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800">
          <a:solidFill>
            <a:srgbClr val="000000"/>
          </a:solidFill>
          <a:latin typeface="+mn-lt"/>
          <a:ea typeface="Lucida Sans Unicode" charset="0"/>
          <a:cs typeface="+mn-cs"/>
        </a:defRPr>
      </a:lvl2pPr>
      <a:lvl3pPr marL="1143000" indent="-228600" algn="l" defTabSz="449263" rtl="0" eaLnBrk="1" fontAlgn="base" hangingPunct="1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•"/>
        <a:defRPr sz="2400">
          <a:solidFill>
            <a:srgbClr val="000000"/>
          </a:solidFill>
          <a:latin typeface="+mn-lt"/>
          <a:ea typeface="Lucida Sans Unicode" charset="0"/>
          <a:cs typeface="+mn-cs"/>
        </a:defRPr>
      </a:lvl3pPr>
      <a:lvl4pPr marL="1600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–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4pPr>
      <a:lvl5pPr marL="20574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buChar char="»"/>
        <a:defRPr sz="2000">
          <a:solidFill>
            <a:srgbClr val="000000"/>
          </a:solidFill>
          <a:latin typeface="+mn-lt"/>
          <a:ea typeface="Lucida Sans Unicode" charset="0"/>
          <a:cs typeface="+mn-cs"/>
        </a:defRPr>
      </a:lvl5pPr>
      <a:lvl6pPr marL="25146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6pPr>
      <a:lvl7pPr marL="29718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7pPr>
      <a:lvl8pPr marL="34290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8pPr>
      <a:lvl9pPr marL="3886200" indent="-228600" algn="l" defTabSz="449263" rtl="0" eaLnBrk="1" fontAlgn="base" hangingPunct="1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blog.bstpierre.org/twenty-reasons-to-do-code-reviews" TargetMode="External"/><Relationship Id="rId2" Type="http://schemas.openxmlformats.org/officeDocument/2006/relationships/hyperlink" Target="http://support.smartbear.com/support/media/resources/cc/11_Best_Practices_for_Peer_Code_Review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developer.com/tech/article.php/3579756/Effective-Code-Reviews-Without-the-Pain.htm" TargetMode="External"/><Relationship Id="rId5" Type="http://schemas.openxmlformats.org/officeDocument/2006/relationships/hyperlink" Target="http://support.smartbear.com/support/media/resources/cc/Episode_6_Checklists-YouBuildMeUpJustToKnockMeDown.pdf" TargetMode="External"/><Relationship Id="rId4" Type="http://schemas.openxmlformats.org/officeDocument/2006/relationships/hyperlink" Target="http://www.aleax.it/osc08_crev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Les revues de code</a:t>
            </a:r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 smtClean="0"/>
              <a:t>Pourquoi</a:t>
            </a:r>
            <a:r>
              <a:rPr dirty="0" smtClean="0"/>
              <a:t> ?</a:t>
            </a:r>
          </a:p>
          <a:p>
            <a:endParaRPr lang="fr-FR" dirty="0" smtClean="0"/>
          </a:p>
          <a:p>
            <a:r>
              <a:rPr dirty="0" smtClean="0"/>
              <a:t>Comment ?</a:t>
            </a:r>
          </a:p>
          <a:p>
            <a:endParaRPr lang="fr-FR" dirty="0" smtClean="0"/>
          </a:p>
          <a:p>
            <a:r>
              <a:rPr lang="fr-FR" dirty="0" smtClean="0"/>
              <a:t>Quelques remarques.</a:t>
            </a:r>
            <a:endParaRPr dirty="0" smtClean="0"/>
          </a:p>
          <a:p>
            <a:endParaRPr dirty="0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90A0603-AA5E-4184-A7A0-8872691C1100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309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Pourquoi faire des revues de code ?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141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19200"/>
          </a:xfrm>
        </p:spPr>
        <p:txBody>
          <a:bodyPr>
            <a:normAutofit/>
          </a:bodyPr>
          <a:lstStyle/>
          <a:p>
            <a:r>
              <a:rPr lang="fr-FR" dirty="0" smtClean="0"/>
              <a:t>Les raisons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 smtClean="0"/>
              <a:t>Parce</a:t>
            </a:r>
            <a:r>
              <a:rPr dirty="0" smtClean="0"/>
              <a:t> </a:t>
            </a:r>
            <a:r>
              <a:rPr dirty="0" err="1" smtClean="0"/>
              <a:t>que</a:t>
            </a:r>
            <a:r>
              <a:rPr dirty="0" smtClean="0"/>
              <a:t> </a:t>
            </a:r>
            <a:r>
              <a:rPr dirty="0" err="1" smtClean="0"/>
              <a:t>personne</a:t>
            </a:r>
            <a:r>
              <a:rPr dirty="0" smtClean="0"/>
              <a:t> </a:t>
            </a:r>
            <a:r>
              <a:rPr dirty="0" err="1" smtClean="0"/>
              <a:t>n'est</a:t>
            </a:r>
            <a:r>
              <a:rPr dirty="0" smtClean="0"/>
              <a:t> parfait.</a:t>
            </a:r>
          </a:p>
          <a:p>
            <a:pPr lvl="1"/>
            <a:endParaRPr lang="fr-FR" dirty="0" smtClean="0"/>
          </a:p>
          <a:p>
            <a:r>
              <a:rPr dirty="0" err="1" smtClean="0"/>
              <a:t>Parce</a:t>
            </a:r>
            <a:r>
              <a:rPr dirty="0" smtClean="0"/>
              <a:t> </a:t>
            </a:r>
            <a:r>
              <a:rPr dirty="0" err="1" smtClean="0"/>
              <a:t>que</a:t>
            </a:r>
            <a:r>
              <a:rPr dirty="0" smtClean="0"/>
              <a:t> tout le monde a </a:t>
            </a:r>
            <a:r>
              <a:rPr dirty="0" err="1" smtClean="0"/>
              <a:t>quelque</a:t>
            </a:r>
            <a:r>
              <a:rPr dirty="0" smtClean="0"/>
              <a:t> chose à </a:t>
            </a:r>
            <a:r>
              <a:rPr dirty="0" err="1" smtClean="0"/>
              <a:t>apprendre</a:t>
            </a:r>
            <a:r>
              <a:rPr dirty="0" smtClean="0"/>
              <a:t> et à </a:t>
            </a:r>
            <a:r>
              <a:rPr dirty="0" err="1" smtClean="0"/>
              <a:t>transmettre</a:t>
            </a:r>
            <a:r>
              <a:rPr lang="fr-FR" dirty="0" smtClean="0"/>
              <a:t>.</a:t>
            </a:r>
            <a:endParaRPr dirty="0" smtClean="0"/>
          </a:p>
          <a:p>
            <a:pPr lvl="1"/>
            <a:endParaRPr lang="fr-FR" dirty="0" smtClean="0"/>
          </a:p>
          <a:p>
            <a:endParaRPr dirty="0" smtClean="0"/>
          </a:p>
          <a:p>
            <a:endParaRPr dirty="0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90A0603-AA5E-4184-A7A0-8872691C1100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4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19200"/>
          </a:xfrm>
        </p:spPr>
        <p:txBody>
          <a:bodyPr>
            <a:normAutofit/>
          </a:bodyPr>
          <a:lstStyle/>
          <a:p>
            <a:r>
              <a:rPr lang="fr-FR" dirty="0" smtClean="0"/>
              <a:t>Les objectifs</a:t>
            </a:r>
            <a:endParaRPr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Détecter les problèmes le plus tôt possible.</a:t>
            </a:r>
          </a:p>
          <a:p>
            <a:endParaRPr lang="fr-FR" dirty="0" smtClean="0"/>
          </a:p>
          <a:p>
            <a:r>
              <a:rPr dirty="0" err="1" smtClean="0"/>
              <a:t>Archiver</a:t>
            </a:r>
            <a:r>
              <a:rPr dirty="0" smtClean="0"/>
              <a:t> du code qui </a:t>
            </a:r>
            <a:r>
              <a:rPr dirty="0" err="1" smtClean="0"/>
              <a:t>répond</a:t>
            </a:r>
            <a:r>
              <a:rPr dirty="0" smtClean="0"/>
              <a:t> aux </a:t>
            </a:r>
            <a:r>
              <a:rPr dirty="0" err="1" smtClean="0"/>
              <a:t>critères</a:t>
            </a:r>
            <a:r>
              <a:rPr dirty="0" smtClean="0"/>
              <a:t> de </a:t>
            </a:r>
            <a:r>
              <a:rPr dirty="0" err="1" smtClean="0"/>
              <a:t>qualité</a:t>
            </a:r>
            <a:r>
              <a:rPr dirty="0" smtClean="0"/>
              <a:t> du </a:t>
            </a:r>
            <a:r>
              <a:rPr dirty="0" err="1" smtClean="0"/>
              <a:t>projet</a:t>
            </a:r>
            <a:r>
              <a:rPr lang="fr-FR" dirty="0" smtClean="0"/>
              <a:t>.</a:t>
            </a:r>
            <a:endParaRPr dirty="0" smtClean="0"/>
          </a:p>
          <a:p>
            <a:pPr marL="0" indent="0">
              <a:buNone/>
            </a:pPr>
            <a:endParaRPr lang="fr-FR" dirty="0"/>
          </a:p>
          <a:p>
            <a:r>
              <a:rPr dirty="0" err="1" smtClean="0"/>
              <a:t>Partager</a:t>
            </a:r>
            <a:r>
              <a:rPr dirty="0" smtClean="0"/>
              <a:t> la </a:t>
            </a:r>
            <a:r>
              <a:rPr dirty="0" err="1" smtClean="0"/>
              <a:t>connaissance</a:t>
            </a:r>
            <a:r>
              <a:rPr lang="fr-FR" dirty="0" smtClean="0"/>
              <a:t>, les méthodes, l’expérience.</a:t>
            </a:r>
            <a:endParaRPr dirty="0" smtClean="0"/>
          </a:p>
          <a:p>
            <a:pPr lvl="1"/>
            <a:endParaRPr dirty="0" smtClean="0"/>
          </a:p>
          <a:p>
            <a:endParaRPr dirty="0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90A0603-AA5E-4184-A7A0-8872691C1100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5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229600" cy="1219200"/>
          </a:xfrm>
        </p:spPr>
        <p:txBody>
          <a:bodyPr>
            <a:normAutofit/>
          </a:bodyPr>
          <a:lstStyle/>
          <a:p>
            <a:r>
              <a:rPr lang="fr-FR" dirty="0" smtClean="0"/>
              <a:t>Mais ce n’est surtout pas</a:t>
            </a:r>
            <a:endParaRPr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mtClean="0"/>
              <a:t>Contrôler, évaluer le travail des gens.</a:t>
            </a:r>
          </a:p>
          <a:p>
            <a:pPr lvl="1"/>
            <a:endParaRPr smtClean="0"/>
          </a:p>
          <a:p>
            <a:endParaRPr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890A0603-AA5E-4184-A7A0-8872691C1100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 smtClean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6</a:t>
            </a:fld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Retour d’expérience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6108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Remarques</a:t>
            </a:r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Un exercice </a:t>
            </a:r>
            <a:r>
              <a:rPr lang="fr-FR" b="1" dirty="0" smtClean="0"/>
              <a:t>difficile</a:t>
            </a:r>
            <a:r>
              <a:rPr lang="fr-FR" dirty="0" smtClean="0"/>
              <a:t>, </a:t>
            </a:r>
            <a:r>
              <a:rPr lang="fr-FR" b="1" dirty="0" smtClean="0"/>
              <a:t>exigeant</a:t>
            </a:r>
            <a:r>
              <a:rPr lang="fr-FR" dirty="0" smtClean="0"/>
              <a:t>.</a:t>
            </a:r>
            <a:endParaRPr lang="fr-FR" dirty="0"/>
          </a:p>
          <a:p>
            <a:r>
              <a:rPr lang="fr-FR" dirty="0" smtClean="0"/>
              <a:t>Une pratique qui peut être </a:t>
            </a:r>
            <a:r>
              <a:rPr lang="fr-FR" b="1" dirty="0" smtClean="0"/>
              <a:t>chronophage</a:t>
            </a:r>
            <a:r>
              <a:rPr lang="fr-FR" dirty="0" smtClean="0"/>
              <a:t>.</a:t>
            </a:r>
          </a:p>
          <a:p>
            <a:endParaRPr lang="fr-FR" dirty="0"/>
          </a:p>
          <a:p>
            <a:r>
              <a:rPr lang="fr-FR" dirty="0" smtClean="0"/>
              <a:t>Si elle est bien faite, c’est </a:t>
            </a:r>
            <a:r>
              <a:rPr lang="fr-FR" b="1" dirty="0" smtClean="0"/>
              <a:t>la méthode la plus efficace</a:t>
            </a:r>
            <a:r>
              <a:rPr lang="fr-FR" dirty="0" smtClean="0"/>
              <a:t> pour </a:t>
            </a:r>
            <a:r>
              <a:rPr lang="fr-FR" b="1" dirty="0" smtClean="0"/>
              <a:t>améliorer</a:t>
            </a:r>
            <a:r>
              <a:rPr lang="fr-FR" dirty="0" smtClean="0"/>
              <a:t> la qualité,</a:t>
            </a:r>
          </a:p>
          <a:p>
            <a:endParaRPr lang="fr-FR" dirty="0"/>
          </a:p>
          <a:p>
            <a:r>
              <a:rPr lang="fr-FR" dirty="0" smtClean="0"/>
              <a:t>Si elle est mal faite, c’est juste une </a:t>
            </a:r>
            <a:r>
              <a:rPr lang="fr-FR" b="1" dirty="0" smtClean="0"/>
              <a:t>perte de temps</a:t>
            </a:r>
            <a:r>
              <a:rPr lang="fr-FR" dirty="0" smtClean="0"/>
              <a:t>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1AB14F04-7F84-414E-BCE4-E300D6FC8F30}" type="datetime1">
              <a:rPr lang="fr-FR" smtClean="0"/>
              <a:pPr/>
              <a:t>15/12/2014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EAB1635-7AB6-4A02-8F63-2344453D2D84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813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Expérience personnelle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Si la CL est non-triviale, la revue va pratiquement toujours amener à une modification du code,</a:t>
            </a:r>
          </a:p>
          <a:p>
            <a:endParaRPr lang="fr-FR" dirty="0"/>
          </a:p>
          <a:p>
            <a:r>
              <a:rPr lang="fr-FR" dirty="0"/>
              <a:t>Q</a:t>
            </a:r>
            <a:r>
              <a:rPr lang="fr-FR" dirty="0" smtClean="0"/>
              <a:t>uelles que soient les personnes concernées.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328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Comment faire des revues de code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7378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smtClean="0"/>
              <a:t>Quand faire des revues de code ?</a:t>
            </a:r>
            <a:endParaRPr lang="fr-FR" dirty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err="1" smtClean="0"/>
              <a:t>Idéalement</a:t>
            </a:r>
            <a:r>
              <a:rPr dirty="0" smtClean="0"/>
              <a:t>, </a:t>
            </a:r>
            <a:r>
              <a:rPr dirty="0" err="1" smtClean="0"/>
              <a:t>avant</a:t>
            </a:r>
            <a:r>
              <a:rPr dirty="0" smtClean="0"/>
              <a:t> </a:t>
            </a:r>
            <a:r>
              <a:rPr dirty="0" err="1" smtClean="0"/>
              <a:t>chaque</a:t>
            </a:r>
            <a:r>
              <a:rPr dirty="0" smtClean="0"/>
              <a:t> </a:t>
            </a:r>
            <a:r>
              <a:rPr dirty="0" err="1" smtClean="0"/>
              <a:t>archivage</a:t>
            </a:r>
            <a:r>
              <a:rPr dirty="0" smtClean="0"/>
              <a:t>.</a:t>
            </a:r>
          </a:p>
          <a:p>
            <a:r>
              <a:rPr dirty="0" err="1" smtClean="0"/>
              <a:t>Dans</a:t>
            </a:r>
            <a:r>
              <a:rPr dirty="0" smtClean="0"/>
              <a:t> les </a:t>
            </a:r>
            <a:r>
              <a:rPr dirty="0" err="1" smtClean="0"/>
              <a:t>faits</a:t>
            </a:r>
            <a:r>
              <a:rPr dirty="0" smtClean="0"/>
              <a:t>, pas </a:t>
            </a:r>
            <a:r>
              <a:rPr dirty="0" err="1" smtClean="0"/>
              <a:t>systématiquement</a:t>
            </a:r>
            <a:r>
              <a:rPr dirty="0" smtClean="0"/>
              <a:t>.</a:t>
            </a:r>
            <a:endParaRPr lang="fr-FR" dirty="0" smtClean="0"/>
          </a:p>
          <a:p>
            <a:endParaRPr dirty="0" smtClean="0"/>
          </a:p>
          <a:p>
            <a:endParaRPr lang="fr-FR" dirty="0" smtClean="0"/>
          </a:p>
          <a:p>
            <a:r>
              <a:rPr lang="fr-FR" dirty="0" smtClean="0"/>
              <a:t>Avec une taille </a:t>
            </a:r>
            <a:r>
              <a:rPr dirty="0" err="1" smtClean="0"/>
              <a:t>raisonnable</a:t>
            </a:r>
            <a:r>
              <a:rPr dirty="0" smtClean="0"/>
              <a:t> (</a:t>
            </a:r>
            <a:r>
              <a:rPr lang="fr-FR" dirty="0" smtClean="0"/>
              <a:t>&lt;</a:t>
            </a:r>
            <a:r>
              <a:rPr dirty="0" smtClean="0"/>
              <a:t> 400</a:t>
            </a:r>
            <a:r>
              <a:rPr lang="fr-FR" dirty="0" smtClean="0"/>
              <a:t> LOC</a:t>
            </a:r>
            <a:r>
              <a:rPr dirty="0" smtClean="0"/>
              <a:t>)</a:t>
            </a:r>
            <a:endParaRPr lang="fr-FR" dirty="0" smtClean="0"/>
          </a:p>
          <a:p>
            <a:endParaRPr dirty="0" smtClean="0"/>
          </a:p>
          <a:p>
            <a:r>
              <a:rPr lang="fr-FR" dirty="0" smtClean="0"/>
              <a:t>D</a:t>
            </a:r>
            <a:r>
              <a:rPr dirty="0" err="1" smtClean="0"/>
              <a:t>ans</a:t>
            </a:r>
            <a:r>
              <a:rPr dirty="0" smtClean="0"/>
              <a:t> un temps </a:t>
            </a:r>
            <a:r>
              <a:rPr dirty="0" err="1" smtClean="0"/>
              <a:t>raisonnable</a:t>
            </a:r>
            <a:r>
              <a:rPr dirty="0" smtClean="0"/>
              <a:t> (</a:t>
            </a:r>
            <a:r>
              <a:rPr lang="fr-FR" dirty="0" smtClean="0"/>
              <a:t>&lt; </a:t>
            </a:r>
            <a:r>
              <a:rPr dirty="0" smtClean="0"/>
              <a:t>60 </a:t>
            </a:r>
            <a:r>
              <a:rPr dirty="0" err="1" smtClean="0"/>
              <a:t>mn</a:t>
            </a:r>
            <a:r>
              <a:rPr dirty="0" smtClean="0"/>
              <a:t>).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EB9CE8A-FCEF-42DA-9A2A-5F85B1B72B7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11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 smtClean="0"/>
              <a:t>Les 2 types de revues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dirty="0" smtClean="0"/>
              <a:t>Revues </a:t>
            </a:r>
            <a:r>
              <a:rPr lang="fr-FR" dirty="0" smtClean="0"/>
              <a:t>« immédiates » en binôme, avec</a:t>
            </a:r>
            <a:endParaRPr dirty="0" smtClean="0"/>
          </a:p>
          <a:p>
            <a:pPr lvl="1"/>
            <a:r>
              <a:rPr lang="fr-FR" dirty="0" smtClean="0"/>
              <a:t>L</a:t>
            </a:r>
            <a:r>
              <a:rPr dirty="0" smtClean="0"/>
              <a:t>'auteur du code</a:t>
            </a:r>
            <a:endParaRPr lang="fr-FR" dirty="0" smtClean="0"/>
          </a:p>
          <a:p>
            <a:pPr lvl="1"/>
            <a:r>
              <a:rPr lang="fr-FR" dirty="0" smtClean="0"/>
              <a:t>Un</a:t>
            </a:r>
            <a:r>
              <a:rPr dirty="0" smtClean="0"/>
              <a:t> reviewer</a:t>
            </a:r>
            <a:endParaRPr lang="fr-FR" dirty="0" smtClean="0"/>
          </a:p>
          <a:p>
            <a:pPr lvl="1"/>
            <a:endParaRPr lang="fr-FR" dirty="0"/>
          </a:p>
          <a:p>
            <a:pPr lvl="1"/>
            <a:endParaRPr dirty="0" smtClean="0"/>
          </a:p>
          <a:p>
            <a:r>
              <a:rPr dirty="0" smtClean="0"/>
              <a:t>Revues </a:t>
            </a:r>
            <a:r>
              <a:rPr lang="fr-FR" dirty="0" smtClean="0"/>
              <a:t>« différées » </a:t>
            </a:r>
            <a:r>
              <a:rPr dirty="0" err="1" smtClean="0"/>
              <a:t>en</a:t>
            </a:r>
            <a:r>
              <a:rPr dirty="0" smtClean="0"/>
              <a:t> </a:t>
            </a:r>
            <a:r>
              <a:rPr dirty="0" err="1" smtClean="0"/>
              <a:t>équipe</a:t>
            </a:r>
            <a:r>
              <a:rPr lang="fr-FR" dirty="0" smtClean="0"/>
              <a:t>, avec</a:t>
            </a:r>
            <a:endParaRPr dirty="0" smtClean="0"/>
          </a:p>
          <a:p>
            <a:pPr lvl="1"/>
            <a:r>
              <a:rPr lang="fr-FR" dirty="0" smtClean="0"/>
              <a:t>U</a:t>
            </a:r>
            <a:r>
              <a:rPr dirty="0" smtClean="0"/>
              <a:t>n </a:t>
            </a:r>
            <a:r>
              <a:rPr dirty="0" err="1" smtClean="0"/>
              <a:t>groupe</a:t>
            </a:r>
            <a:r>
              <a:rPr dirty="0" smtClean="0"/>
              <a:t> de reviewers</a:t>
            </a:r>
            <a:endParaRPr lang="fr-FR" dirty="0" smtClean="0"/>
          </a:p>
          <a:p>
            <a:pPr lvl="1"/>
            <a:r>
              <a:rPr lang="fr-FR" dirty="0" smtClean="0"/>
              <a:t>L’auteur du code (ou pas)</a:t>
            </a:r>
            <a:endParaRPr dirty="0" smtClean="0"/>
          </a:p>
          <a:p>
            <a:pPr lvl="1"/>
            <a:endParaRPr dirty="0" smtClean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12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Attention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revue arrive après l’implémentation.</a:t>
            </a:r>
          </a:p>
          <a:p>
            <a:endParaRPr lang="fr-FR" dirty="0"/>
          </a:p>
          <a:p>
            <a:r>
              <a:rPr lang="fr-FR" dirty="0" smtClean="0"/>
              <a:t>C’est trop tard pour une revue de design !</a:t>
            </a:r>
          </a:p>
          <a:p>
            <a:endParaRPr lang="fr-FR" dirty="0"/>
          </a:p>
          <a:p>
            <a:r>
              <a:rPr lang="fr-FR" dirty="0" smtClean="0"/>
              <a:t>C’est seulement une revue de code !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7110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3600" dirty="0" smtClean="0"/>
              <a:t>Le </a:t>
            </a:r>
            <a:r>
              <a:rPr lang="fr-FR" sz="3600" dirty="0" smtClean="0"/>
              <a:t>déroulement</a:t>
            </a:r>
            <a:r>
              <a:rPr sz="3600" dirty="0" smtClean="0"/>
              <a:t> de la revue</a:t>
            </a:r>
          </a:p>
        </p:txBody>
      </p:sp>
      <p:sp>
        <p:nvSpPr>
          <p:cNvPr id="7" name="Forme libre 6"/>
          <p:cNvSpPr/>
          <p:nvPr/>
        </p:nvSpPr>
        <p:spPr>
          <a:xfrm>
            <a:off x="457200" y="1547408"/>
            <a:ext cx="8228013" cy="873480"/>
          </a:xfrm>
          <a:custGeom>
            <a:avLst/>
            <a:gdLst>
              <a:gd name="connsiteX0" fmla="*/ 0 w 8228013"/>
              <a:gd name="connsiteY0" fmla="*/ 0 h 584325"/>
              <a:gd name="connsiteX1" fmla="*/ 8228013 w 8228013"/>
              <a:gd name="connsiteY1" fmla="*/ 0 h 584325"/>
              <a:gd name="connsiteX2" fmla="*/ 8228013 w 8228013"/>
              <a:gd name="connsiteY2" fmla="*/ 584325 h 584325"/>
              <a:gd name="connsiteX3" fmla="*/ 0 w 8228013"/>
              <a:gd name="connsiteY3" fmla="*/ 584325 h 584325"/>
              <a:gd name="connsiteX4" fmla="*/ 0 w 8228013"/>
              <a:gd name="connsiteY4" fmla="*/ 0 h 58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8013" h="584325">
                <a:moveTo>
                  <a:pt x="0" y="0"/>
                </a:moveTo>
                <a:lnTo>
                  <a:pt x="8228013" y="0"/>
                </a:lnTo>
                <a:lnTo>
                  <a:pt x="8228013" y="584325"/>
                </a:lnTo>
                <a:lnTo>
                  <a:pt x="0" y="58432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8585" tIns="291592" rIns="638585" bIns="99568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prépare la CL (relecture, compilation, saisie de la description</a:t>
            </a:r>
            <a:r>
              <a:rPr lang="fr-FR" sz="1400" kern="1200" dirty="0" smtClean="0"/>
              <a:t>)</a:t>
            </a: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dirty="0" smtClean="0"/>
              <a:t>elle devrait pouvoir être archivée directement (il n’y a plus rien à faire dessus).</a:t>
            </a:r>
            <a:endParaRPr lang="fr-FR" sz="1400" kern="1200" dirty="0"/>
          </a:p>
        </p:txBody>
      </p:sp>
      <p:sp>
        <p:nvSpPr>
          <p:cNvPr id="8" name="Forme libre 7"/>
          <p:cNvSpPr/>
          <p:nvPr/>
        </p:nvSpPr>
        <p:spPr>
          <a:xfrm>
            <a:off x="868600" y="1340768"/>
            <a:ext cx="5759609" cy="413280"/>
          </a:xfrm>
          <a:custGeom>
            <a:avLst/>
            <a:gdLst>
              <a:gd name="connsiteX0" fmla="*/ 0 w 5759609"/>
              <a:gd name="connsiteY0" fmla="*/ 68881 h 413280"/>
              <a:gd name="connsiteX1" fmla="*/ 68881 w 5759609"/>
              <a:gd name="connsiteY1" fmla="*/ 0 h 413280"/>
              <a:gd name="connsiteX2" fmla="*/ 5690728 w 5759609"/>
              <a:gd name="connsiteY2" fmla="*/ 0 h 413280"/>
              <a:gd name="connsiteX3" fmla="*/ 5759609 w 5759609"/>
              <a:gd name="connsiteY3" fmla="*/ 68881 h 413280"/>
              <a:gd name="connsiteX4" fmla="*/ 5759609 w 5759609"/>
              <a:gd name="connsiteY4" fmla="*/ 344399 h 413280"/>
              <a:gd name="connsiteX5" fmla="*/ 5690728 w 5759609"/>
              <a:gd name="connsiteY5" fmla="*/ 413280 h 413280"/>
              <a:gd name="connsiteX6" fmla="*/ 68881 w 5759609"/>
              <a:gd name="connsiteY6" fmla="*/ 413280 h 413280"/>
              <a:gd name="connsiteX7" fmla="*/ 0 w 5759609"/>
              <a:gd name="connsiteY7" fmla="*/ 344399 h 413280"/>
              <a:gd name="connsiteX8" fmla="*/ 0 w 5759609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59609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5690728" y="0"/>
                </a:lnTo>
                <a:cubicBezTo>
                  <a:pt x="5728770" y="0"/>
                  <a:pt x="5759609" y="30839"/>
                  <a:pt x="5759609" y="68881"/>
                </a:cubicBezTo>
                <a:lnTo>
                  <a:pt x="5759609" y="344399"/>
                </a:lnTo>
                <a:cubicBezTo>
                  <a:pt x="5759609" y="382441"/>
                  <a:pt x="5728770" y="413280"/>
                  <a:pt x="5690728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75" tIns="20175" rIns="237875" bIns="20175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kern="1200" dirty="0" smtClean="0">
                <a:solidFill>
                  <a:schemeClr val="tx1"/>
                </a:solidFill>
              </a:rPr>
              <a:t>Préparation</a:t>
            </a:r>
            <a:r>
              <a:rPr lang="fr-FR" sz="1400" kern="1200" dirty="0" smtClean="0"/>
              <a:t> - le programmeur :</a:t>
            </a:r>
            <a:endParaRPr lang="fr-FR" sz="1400" kern="1200" dirty="0"/>
          </a:p>
        </p:txBody>
      </p:sp>
      <p:sp>
        <p:nvSpPr>
          <p:cNvPr id="10" name="Forme libre 9"/>
          <p:cNvSpPr/>
          <p:nvPr/>
        </p:nvSpPr>
        <p:spPr>
          <a:xfrm>
            <a:off x="457200" y="2705550"/>
            <a:ext cx="8228013" cy="793800"/>
          </a:xfrm>
          <a:custGeom>
            <a:avLst/>
            <a:gdLst>
              <a:gd name="connsiteX0" fmla="*/ 0 w 8228013"/>
              <a:gd name="connsiteY0" fmla="*/ 0 h 793800"/>
              <a:gd name="connsiteX1" fmla="*/ 8228013 w 8228013"/>
              <a:gd name="connsiteY1" fmla="*/ 0 h 793800"/>
              <a:gd name="connsiteX2" fmla="*/ 8228013 w 8228013"/>
              <a:gd name="connsiteY2" fmla="*/ 793800 h 793800"/>
              <a:gd name="connsiteX3" fmla="*/ 0 w 8228013"/>
              <a:gd name="connsiteY3" fmla="*/ 793800 h 793800"/>
              <a:gd name="connsiteX4" fmla="*/ 0 w 8228013"/>
              <a:gd name="connsiteY4" fmla="*/ 0 h 7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8013" h="793800">
                <a:moveTo>
                  <a:pt x="0" y="0"/>
                </a:moveTo>
                <a:lnTo>
                  <a:pt x="8228013" y="0"/>
                </a:lnTo>
                <a:lnTo>
                  <a:pt x="8228013" y="793800"/>
                </a:lnTo>
                <a:lnTo>
                  <a:pt x="0" y="793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8585" tIns="291592" rIns="638585" bIns="99568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décrit l’objectif de la CL</a:t>
            </a:r>
            <a:endParaRPr lang="fr-FR" sz="140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peut donner des détails, montrer quelques fichiers</a:t>
            </a:r>
            <a:endParaRPr lang="fr-FR" sz="1400" kern="1200" dirty="0"/>
          </a:p>
        </p:txBody>
      </p:sp>
      <p:sp>
        <p:nvSpPr>
          <p:cNvPr id="11" name="Forme libre 10"/>
          <p:cNvSpPr/>
          <p:nvPr/>
        </p:nvSpPr>
        <p:spPr>
          <a:xfrm>
            <a:off x="868600" y="2498909"/>
            <a:ext cx="5759609" cy="413280"/>
          </a:xfrm>
          <a:custGeom>
            <a:avLst/>
            <a:gdLst>
              <a:gd name="connsiteX0" fmla="*/ 0 w 5759609"/>
              <a:gd name="connsiteY0" fmla="*/ 68881 h 413280"/>
              <a:gd name="connsiteX1" fmla="*/ 68881 w 5759609"/>
              <a:gd name="connsiteY1" fmla="*/ 0 h 413280"/>
              <a:gd name="connsiteX2" fmla="*/ 5690728 w 5759609"/>
              <a:gd name="connsiteY2" fmla="*/ 0 h 413280"/>
              <a:gd name="connsiteX3" fmla="*/ 5759609 w 5759609"/>
              <a:gd name="connsiteY3" fmla="*/ 68881 h 413280"/>
              <a:gd name="connsiteX4" fmla="*/ 5759609 w 5759609"/>
              <a:gd name="connsiteY4" fmla="*/ 344399 h 413280"/>
              <a:gd name="connsiteX5" fmla="*/ 5690728 w 5759609"/>
              <a:gd name="connsiteY5" fmla="*/ 413280 h 413280"/>
              <a:gd name="connsiteX6" fmla="*/ 68881 w 5759609"/>
              <a:gd name="connsiteY6" fmla="*/ 413280 h 413280"/>
              <a:gd name="connsiteX7" fmla="*/ 0 w 5759609"/>
              <a:gd name="connsiteY7" fmla="*/ 344399 h 413280"/>
              <a:gd name="connsiteX8" fmla="*/ 0 w 5759609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59609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5690728" y="0"/>
                </a:lnTo>
                <a:cubicBezTo>
                  <a:pt x="5728770" y="0"/>
                  <a:pt x="5759609" y="30839"/>
                  <a:pt x="5759609" y="68881"/>
                </a:cubicBezTo>
                <a:lnTo>
                  <a:pt x="5759609" y="344399"/>
                </a:lnTo>
                <a:cubicBezTo>
                  <a:pt x="5759609" y="382441"/>
                  <a:pt x="5728770" y="413280"/>
                  <a:pt x="5690728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75" tIns="20175" rIns="237875" bIns="20175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kern="1200" dirty="0" smtClean="0">
                <a:solidFill>
                  <a:schemeClr val="tx1"/>
                </a:solidFill>
              </a:rPr>
              <a:t>Présentation</a:t>
            </a:r>
            <a:r>
              <a:rPr lang="fr-FR" sz="1400" kern="1200" dirty="0" smtClean="0"/>
              <a:t> - le programmeur :</a:t>
            </a:r>
            <a:endParaRPr lang="fr-FR" sz="1400" kern="1200" dirty="0"/>
          </a:p>
        </p:txBody>
      </p:sp>
      <p:sp>
        <p:nvSpPr>
          <p:cNvPr id="12" name="Forme libre 11"/>
          <p:cNvSpPr/>
          <p:nvPr/>
        </p:nvSpPr>
        <p:spPr>
          <a:xfrm>
            <a:off x="457200" y="3781590"/>
            <a:ext cx="8228013" cy="1234800"/>
          </a:xfrm>
          <a:custGeom>
            <a:avLst/>
            <a:gdLst>
              <a:gd name="connsiteX0" fmla="*/ 0 w 8228013"/>
              <a:gd name="connsiteY0" fmla="*/ 0 h 1234800"/>
              <a:gd name="connsiteX1" fmla="*/ 8228013 w 8228013"/>
              <a:gd name="connsiteY1" fmla="*/ 0 h 1234800"/>
              <a:gd name="connsiteX2" fmla="*/ 8228013 w 8228013"/>
              <a:gd name="connsiteY2" fmla="*/ 1234800 h 1234800"/>
              <a:gd name="connsiteX3" fmla="*/ 0 w 8228013"/>
              <a:gd name="connsiteY3" fmla="*/ 1234800 h 1234800"/>
              <a:gd name="connsiteX4" fmla="*/ 0 w 8228013"/>
              <a:gd name="connsiteY4" fmla="*/ 0 h 1234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8013" h="1234800">
                <a:moveTo>
                  <a:pt x="0" y="0"/>
                </a:moveTo>
                <a:lnTo>
                  <a:pt x="8228013" y="0"/>
                </a:lnTo>
                <a:lnTo>
                  <a:pt x="8228013" y="1234800"/>
                </a:lnTo>
                <a:lnTo>
                  <a:pt x="0" y="1234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8585" tIns="291592" rIns="638585" bIns="99568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b="1" kern="1200" dirty="0" smtClean="0"/>
              <a:t>prend le clavier !!!</a:t>
            </a:r>
            <a:endParaRPr lang="fr-FR" sz="1400" b="1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vérifie tous les fichiers,</a:t>
            </a:r>
            <a:endParaRPr lang="fr-FR" sz="140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pose des questions,</a:t>
            </a:r>
            <a:endParaRPr lang="fr-FR" sz="140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propose des modifications.</a:t>
            </a:r>
            <a:endParaRPr lang="fr-FR" sz="1400" kern="1200" dirty="0"/>
          </a:p>
        </p:txBody>
      </p:sp>
      <p:sp>
        <p:nvSpPr>
          <p:cNvPr id="13" name="Forme libre 12"/>
          <p:cNvSpPr/>
          <p:nvPr/>
        </p:nvSpPr>
        <p:spPr>
          <a:xfrm>
            <a:off x="868600" y="3574950"/>
            <a:ext cx="5759609" cy="413280"/>
          </a:xfrm>
          <a:custGeom>
            <a:avLst/>
            <a:gdLst>
              <a:gd name="connsiteX0" fmla="*/ 0 w 5759609"/>
              <a:gd name="connsiteY0" fmla="*/ 68881 h 413280"/>
              <a:gd name="connsiteX1" fmla="*/ 68881 w 5759609"/>
              <a:gd name="connsiteY1" fmla="*/ 0 h 413280"/>
              <a:gd name="connsiteX2" fmla="*/ 5690728 w 5759609"/>
              <a:gd name="connsiteY2" fmla="*/ 0 h 413280"/>
              <a:gd name="connsiteX3" fmla="*/ 5759609 w 5759609"/>
              <a:gd name="connsiteY3" fmla="*/ 68881 h 413280"/>
              <a:gd name="connsiteX4" fmla="*/ 5759609 w 5759609"/>
              <a:gd name="connsiteY4" fmla="*/ 344399 h 413280"/>
              <a:gd name="connsiteX5" fmla="*/ 5690728 w 5759609"/>
              <a:gd name="connsiteY5" fmla="*/ 413280 h 413280"/>
              <a:gd name="connsiteX6" fmla="*/ 68881 w 5759609"/>
              <a:gd name="connsiteY6" fmla="*/ 413280 h 413280"/>
              <a:gd name="connsiteX7" fmla="*/ 0 w 5759609"/>
              <a:gd name="connsiteY7" fmla="*/ 344399 h 413280"/>
              <a:gd name="connsiteX8" fmla="*/ 0 w 5759609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59609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5690728" y="0"/>
                </a:lnTo>
                <a:cubicBezTo>
                  <a:pt x="5728770" y="0"/>
                  <a:pt x="5759609" y="30839"/>
                  <a:pt x="5759609" y="68881"/>
                </a:cubicBezTo>
                <a:lnTo>
                  <a:pt x="5759609" y="344399"/>
                </a:lnTo>
                <a:cubicBezTo>
                  <a:pt x="5759609" y="382441"/>
                  <a:pt x="5728770" y="413280"/>
                  <a:pt x="5690728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75" tIns="20175" rIns="237875" bIns="20175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kern="1200" dirty="0" smtClean="0">
                <a:solidFill>
                  <a:schemeClr val="tx1"/>
                </a:solidFill>
              </a:rPr>
              <a:t>Revue</a:t>
            </a:r>
            <a:r>
              <a:rPr lang="fr-FR" sz="1400" kern="1200" dirty="0" smtClean="0"/>
              <a:t> - le </a:t>
            </a:r>
            <a:r>
              <a:rPr lang="fr-FR" sz="1400" kern="1200" dirty="0" err="1" smtClean="0"/>
              <a:t>reviewer</a:t>
            </a:r>
            <a:r>
              <a:rPr lang="fr-FR" sz="1400" kern="1200" dirty="0" smtClean="0"/>
              <a:t> :</a:t>
            </a:r>
            <a:endParaRPr lang="fr-FR" sz="1400" kern="1200" dirty="0"/>
          </a:p>
        </p:txBody>
      </p:sp>
      <p:sp>
        <p:nvSpPr>
          <p:cNvPr id="14" name="Forme libre 13"/>
          <p:cNvSpPr/>
          <p:nvPr/>
        </p:nvSpPr>
        <p:spPr>
          <a:xfrm>
            <a:off x="457200" y="5298630"/>
            <a:ext cx="8228013" cy="1010690"/>
          </a:xfrm>
          <a:custGeom>
            <a:avLst/>
            <a:gdLst>
              <a:gd name="connsiteX0" fmla="*/ 0 w 8228013"/>
              <a:gd name="connsiteY0" fmla="*/ 0 h 793800"/>
              <a:gd name="connsiteX1" fmla="*/ 8228013 w 8228013"/>
              <a:gd name="connsiteY1" fmla="*/ 0 h 793800"/>
              <a:gd name="connsiteX2" fmla="*/ 8228013 w 8228013"/>
              <a:gd name="connsiteY2" fmla="*/ 793800 h 793800"/>
              <a:gd name="connsiteX3" fmla="*/ 0 w 8228013"/>
              <a:gd name="connsiteY3" fmla="*/ 793800 h 793800"/>
              <a:gd name="connsiteX4" fmla="*/ 0 w 8228013"/>
              <a:gd name="connsiteY4" fmla="*/ 0 h 79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28013" h="793800">
                <a:moveTo>
                  <a:pt x="0" y="0"/>
                </a:moveTo>
                <a:lnTo>
                  <a:pt x="8228013" y="0"/>
                </a:lnTo>
                <a:lnTo>
                  <a:pt x="8228013" y="793800"/>
                </a:lnTo>
                <a:lnTo>
                  <a:pt x="0" y="79380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38585" tIns="291592" rIns="638585" bIns="99568" numCol="1" spcCol="1270" anchor="t" anchorCtr="0">
            <a:noAutofit/>
          </a:bodyPr>
          <a:lstStyle/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fait les modifications discutées,</a:t>
            </a: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vérifie les compilations et les tests une dernière fois,</a:t>
            </a:r>
            <a:endParaRPr lang="fr-FR" sz="1400" kern="1200" dirty="0"/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fr-FR" sz="1400" kern="1200" dirty="0" smtClean="0"/>
              <a:t>soumet la CL.</a:t>
            </a:r>
            <a:endParaRPr lang="fr-FR" sz="1400" kern="1200" dirty="0"/>
          </a:p>
        </p:txBody>
      </p:sp>
      <p:sp>
        <p:nvSpPr>
          <p:cNvPr id="15" name="Forme libre 14"/>
          <p:cNvSpPr/>
          <p:nvPr/>
        </p:nvSpPr>
        <p:spPr>
          <a:xfrm>
            <a:off x="868600" y="5091990"/>
            <a:ext cx="5759609" cy="413280"/>
          </a:xfrm>
          <a:custGeom>
            <a:avLst/>
            <a:gdLst>
              <a:gd name="connsiteX0" fmla="*/ 0 w 5759609"/>
              <a:gd name="connsiteY0" fmla="*/ 68881 h 413280"/>
              <a:gd name="connsiteX1" fmla="*/ 68881 w 5759609"/>
              <a:gd name="connsiteY1" fmla="*/ 0 h 413280"/>
              <a:gd name="connsiteX2" fmla="*/ 5690728 w 5759609"/>
              <a:gd name="connsiteY2" fmla="*/ 0 h 413280"/>
              <a:gd name="connsiteX3" fmla="*/ 5759609 w 5759609"/>
              <a:gd name="connsiteY3" fmla="*/ 68881 h 413280"/>
              <a:gd name="connsiteX4" fmla="*/ 5759609 w 5759609"/>
              <a:gd name="connsiteY4" fmla="*/ 344399 h 413280"/>
              <a:gd name="connsiteX5" fmla="*/ 5690728 w 5759609"/>
              <a:gd name="connsiteY5" fmla="*/ 413280 h 413280"/>
              <a:gd name="connsiteX6" fmla="*/ 68881 w 5759609"/>
              <a:gd name="connsiteY6" fmla="*/ 413280 h 413280"/>
              <a:gd name="connsiteX7" fmla="*/ 0 w 5759609"/>
              <a:gd name="connsiteY7" fmla="*/ 344399 h 413280"/>
              <a:gd name="connsiteX8" fmla="*/ 0 w 5759609"/>
              <a:gd name="connsiteY8" fmla="*/ 68881 h 4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759609" h="413280">
                <a:moveTo>
                  <a:pt x="0" y="68881"/>
                </a:moveTo>
                <a:cubicBezTo>
                  <a:pt x="0" y="30839"/>
                  <a:pt x="30839" y="0"/>
                  <a:pt x="68881" y="0"/>
                </a:cubicBezTo>
                <a:lnTo>
                  <a:pt x="5690728" y="0"/>
                </a:lnTo>
                <a:cubicBezTo>
                  <a:pt x="5728770" y="0"/>
                  <a:pt x="5759609" y="30839"/>
                  <a:pt x="5759609" y="68881"/>
                </a:cubicBezTo>
                <a:lnTo>
                  <a:pt x="5759609" y="344399"/>
                </a:lnTo>
                <a:cubicBezTo>
                  <a:pt x="5759609" y="382441"/>
                  <a:pt x="5728770" y="413280"/>
                  <a:pt x="5690728" y="413280"/>
                </a:cubicBezTo>
                <a:lnTo>
                  <a:pt x="68881" y="413280"/>
                </a:lnTo>
                <a:cubicBezTo>
                  <a:pt x="30839" y="413280"/>
                  <a:pt x="0" y="382441"/>
                  <a:pt x="0" y="344399"/>
                </a:cubicBezTo>
                <a:lnTo>
                  <a:pt x="0" y="6888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37875" tIns="20175" rIns="237875" bIns="20175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1400" kern="1200" dirty="0" smtClean="0">
                <a:solidFill>
                  <a:schemeClr val="tx1"/>
                </a:solidFill>
              </a:rPr>
              <a:t>Après la revue </a:t>
            </a:r>
            <a:r>
              <a:rPr lang="fr-FR" sz="1400" kern="1200" dirty="0" smtClean="0"/>
              <a:t>- le programmeur :</a:t>
            </a:r>
            <a:endParaRPr lang="fr-FR" sz="1400" kern="120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0688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Attention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Pas de « j’aurais fait autrement »,</a:t>
            </a:r>
          </a:p>
          <a:p>
            <a:endParaRPr lang="fr-FR" dirty="0"/>
          </a:p>
          <a:p>
            <a:r>
              <a:rPr lang="fr-FR" dirty="0" smtClean="0"/>
              <a:t>Pas de jugement sur la personne,</a:t>
            </a:r>
          </a:p>
          <a:p>
            <a:endParaRPr lang="fr-FR" dirty="0"/>
          </a:p>
          <a:p>
            <a:r>
              <a:rPr lang="fr-FR" dirty="0" smtClean="0"/>
              <a:t>On cherche juste à améliorer le code,</a:t>
            </a:r>
          </a:p>
          <a:p>
            <a:endParaRPr lang="fr-FR" dirty="0"/>
          </a:p>
          <a:p>
            <a:r>
              <a:rPr lang="fr-FR" dirty="0" smtClean="0"/>
              <a:t>Et à en apprendre plus.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526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L’astuce</a:t>
            </a:r>
            <a:endParaRPr dirty="0" smtClean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fr-FR" dirty="0" smtClean="0"/>
              <a:t>Faire une checklist des points à vérifier et s’y tenir. Elle doit contenir :</a:t>
            </a:r>
          </a:p>
          <a:p>
            <a:pPr marL="514350" indent="-514350"/>
            <a:endParaRPr lang="fr-FR" dirty="0"/>
          </a:p>
          <a:p>
            <a:pPr marL="514350" indent="-514350"/>
            <a:r>
              <a:rPr lang="fr-FR" dirty="0" err="1"/>
              <a:t>s</a:t>
            </a:r>
            <a:r>
              <a:rPr dirty="0" err="1" smtClean="0"/>
              <a:t>eulement</a:t>
            </a:r>
            <a:r>
              <a:rPr dirty="0" smtClean="0"/>
              <a:t> </a:t>
            </a:r>
            <a:r>
              <a:rPr dirty="0" err="1" smtClean="0"/>
              <a:t>ce</a:t>
            </a:r>
            <a:r>
              <a:rPr dirty="0" smtClean="0"/>
              <a:t> qui ne </a:t>
            </a:r>
            <a:r>
              <a:rPr dirty="0" err="1" smtClean="0"/>
              <a:t>peut</a:t>
            </a:r>
            <a:r>
              <a:rPr dirty="0" smtClean="0"/>
              <a:t> pas </a:t>
            </a:r>
            <a:r>
              <a:rPr dirty="0" err="1" smtClean="0"/>
              <a:t>être</a:t>
            </a:r>
            <a:r>
              <a:rPr dirty="0" smtClean="0"/>
              <a:t> fait </a:t>
            </a:r>
            <a:r>
              <a:rPr dirty="0" err="1" smtClean="0"/>
              <a:t>automatiquement</a:t>
            </a:r>
            <a:r>
              <a:rPr lang="fr-FR" dirty="0" smtClean="0"/>
              <a:t>,</a:t>
            </a:r>
          </a:p>
          <a:p>
            <a:pPr marL="514350" indent="-514350"/>
            <a:endParaRPr dirty="0" smtClean="0"/>
          </a:p>
          <a:p>
            <a:pPr marL="514350" indent="-514350"/>
            <a:r>
              <a:rPr lang="fr-FR" dirty="0" err="1"/>
              <a:t>s</a:t>
            </a:r>
            <a:r>
              <a:rPr dirty="0" err="1" smtClean="0"/>
              <a:t>eulement</a:t>
            </a:r>
            <a:r>
              <a:rPr dirty="0" smtClean="0"/>
              <a:t> </a:t>
            </a:r>
            <a:r>
              <a:rPr dirty="0" err="1" smtClean="0"/>
              <a:t>ce</a:t>
            </a:r>
            <a:r>
              <a:rPr dirty="0" smtClean="0"/>
              <a:t> qui </a:t>
            </a:r>
            <a:r>
              <a:rPr dirty="0" err="1" smtClean="0"/>
              <a:t>peut</a:t>
            </a:r>
            <a:r>
              <a:rPr dirty="0" smtClean="0"/>
              <a:t> </a:t>
            </a:r>
            <a:r>
              <a:rPr dirty="0" err="1" smtClean="0"/>
              <a:t>être</a:t>
            </a:r>
            <a:r>
              <a:rPr dirty="0" smtClean="0"/>
              <a:t> </a:t>
            </a:r>
            <a:r>
              <a:rPr dirty="0" err="1" smtClean="0"/>
              <a:t>oublié</a:t>
            </a:r>
            <a:r>
              <a:rPr lang="fr-FR" dirty="0" smtClean="0"/>
              <a:t>,</a:t>
            </a:r>
          </a:p>
          <a:p>
            <a:pPr marL="514350" indent="-514350"/>
            <a:endParaRPr dirty="0" smtClean="0"/>
          </a:p>
          <a:p>
            <a:pPr marL="514350" indent="-514350"/>
            <a:r>
              <a:rPr lang="fr-FR" dirty="0"/>
              <a:t>p</a:t>
            </a:r>
            <a:r>
              <a:rPr dirty="0" smtClean="0"/>
              <a:t>as plus de 10 </a:t>
            </a:r>
            <a:r>
              <a:rPr lang="fr-FR" dirty="0" smtClean="0"/>
              <a:t>points.</a:t>
            </a:r>
            <a:endParaRPr dirty="0" smtClean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16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smtClean="0"/>
              <a:t>Proposition</a:t>
            </a:r>
            <a:r>
              <a:rPr lang="fr-FR" dirty="0" smtClean="0"/>
              <a:t>s</a:t>
            </a:r>
            <a:r>
              <a:rPr dirty="0" smtClean="0"/>
              <a:t> </a:t>
            </a:r>
            <a:r>
              <a:rPr lang="fr-FR" dirty="0" smtClean="0"/>
              <a:t>pour la</a:t>
            </a:r>
            <a:r>
              <a:rPr dirty="0" smtClean="0"/>
              <a:t> checklist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dirty="0" err="1" smtClean="0"/>
              <a:t>Clarté</a:t>
            </a:r>
            <a:r>
              <a:rPr dirty="0" smtClean="0"/>
              <a:t>, </a:t>
            </a:r>
            <a:r>
              <a:rPr dirty="0" err="1" smtClean="0"/>
              <a:t>lisibilité</a:t>
            </a:r>
            <a:r>
              <a:rPr dirty="0" smtClean="0"/>
              <a:t>, </a:t>
            </a:r>
            <a:r>
              <a:rPr dirty="0" err="1" smtClean="0"/>
              <a:t>compréhension</a:t>
            </a:r>
            <a:r>
              <a:rPr dirty="0" smtClean="0"/>
              <a:t> du code</a:t>
            </a:r>
          </a:p>
          <a:p>
            <a:pPr marL="514350" indent="-514350"/>
            <a:r>
              <a:rPr lang="fr-FR" dirty="0" smtClean="0"/>
              <a:t>Respect des</a:t>
            </a:r>
            <a:r>
              <a:rPr dirty="0" smtClean="0"/>
              <a:t> coding </a:t>
            </a:r>
            <a:r>
              <a:rPr lang="fr-FR" dirty="0" err="1" smtClean="0"/>
              <a:t>rules</a:t>
            </a:r>
            <a:endParaRPr lang="fr-FR" dirty="0" smtClean="0"/>
          </a:p>
          <a:p>
            <a:pPr marL="514350" indent="-514350"/>
            <a:endParaRPr dirty="0" smtClean="0"/>
          </a:p>
          <a:p>
            <a:pPr marL="514350" indent="-514350"/>
            <a:r>
              <a:rPr dirty="0" smtClean="0"/>
              <a:t>Compilation</a:t>
            </a:r>
            <a:r>
              <a:rPr lang="fr-FR" dirty="0" smtClean="0"/>
              <a:t>s, tests</a:t>
            </a:r>
            <a:endParaRPr dirty="0" smtClean="0"/>
          </a:p>
          <a:p>
            <a:pPr marL="514350" indent="-514350"/>
            <a:endParaRPr lang="fr-FR" dirty="0" smtClean="0"/>
          </a:p>
          <a:p>
            <a:pPr marL="514350" indent="-514350"/>
            <a:r>
              <a:rPr dirty="0" err="1" smtClean="0"/>
              <a:t>Nouvelles</a:t>
            </a:r>
            <a:r>
              <a:rPr dirty="0" smtClean="0"/>
              <a:t> </a:t>
            </a:r>
            <a:r>
              <a:rPr dirty="0" err="1" smtClean="0"/>
              <a:t>fonctions</a:t>
            </a:r>
            <a:r>
              <a:rPr lang="fr-FR" dirty="0" smtClean="0"/>
              <a:t> /</a:t>
            </a:r>
            <a:r>
              <a:rPr dirty="0" smtClean="0"/>
              <a:t> classes </a:t>
            </a:r>
            <a:r>
              <a:rPr lang="fr-FR" dirty="0" smtClean="0">
                <a:sym typeface="Symbol"/>
              </a:rPr>
              <a:t></a:t>
            </a:r>
            <a:r>
              <a:rPr dirty="0" smtClean="0"/>
              <a:t> tests </a:t>
            </a:r>
            <a:r>
              <a:rPr dirty="0" err="1" smtClean="0"/>
              <a:t>unitaires</a:t>
            </a:r>
            <a:endParaRPr dirty="0" smtClean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17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 smtClean="0"/>
              <a:t>Proposition</a:t>
            </a:r>
            <a:r>
              <a:rPr lang="fr-FR" dirty="0" smtClean="0"/>
              <a:t>s</a:t>
            </a:r>
            <a:r>
              <a:rPr dirty="0" smtClean="0"/>
              <a:t> </a:t>
            </a:r>
            <a:r>
              <a:rPr lang="fr-FR" dirty="0" smtClean="0"/>
              <a:t>pour la</a:t>
            </a:r>
            <a:r>
              <a:rPr dirty="0" smtClean="0"/>
              <a:t> checklist</a:t>
            </a:r>
            <a:r>
              <a:rPr lang="fr-FR" dirty="0" smtClean="0"/>
              <a:t> JD</a:t>
            </a:r>
            <a:endParaRPr dirty="0" smtClean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18</a:t>
            </a:fld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582" y="1340768"/>
            <a:ext cx="3382836" cy="50405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ZoneTexte 8"/>
          <p:cNvSpPr txBox="1"/>
          <p:nvPr/>
        </p:nvSpPr>
        <p:spPr>
          <a:xfrm rot="20613127">
            <a:off x="2106719" y="3076770"/>
            <a:ext cx="4851926" cy="156966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fr-FR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Prenez le temps</a:t>
            </a:r>
          </a:p>
          <a:p>
            <a:pPr algn="ctr"/>
            <a:r>
              <a:rPr lang="fr-FR" sz="4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</a:t>
            </a:r>
            <a:r>
              <a:rPr lang="fr-FR" sz="4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 le faire</a:t>
            </a:r>
            <a:endParaRPr lang="fr-FR" sz="4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45246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Trucs et astuces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Décomposer la CL par thème</a:t>
            </a:r>
          </a:p>
          <a:p>
            <a:endParaRPr lang="fr-FR" dirty="0"/>
          </a:p>
          <a:p>
            <a:r>
              <a:rPr lang="fr-FR" dirty="0" smtClean="0"/>
              <a:t>Changer régulièrement de binôme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19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537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Evolution de la checklist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Certains points deviennent des habitudes,</a:t>
            </a:r>
          </a:p>
          <a:p>
            <a:endParaRPr lang="fr-FR" dirty="0"/>
          </a:p>
          <a:p>
            <a:r>
              <a:rPr lang="fr-FR" dirty="0" smtClean="0"/>
              <a:t>Le contexte peut changer.</a:t>
            </a:r>
          </a:p>
          <a:p>
            <a:endParaRPr lang="fr-FR" dirty="0"/>
          </a:p>
          <a:p>
            <a:r>
              <a:rPr lang="fr-FR" dirty="0" smtClean="0"/>
              <a:t>Certains « mauvais » comportements peuvent apparaître.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20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7934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21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58" y="338776"/>
            <a:ext cx="8293755" cy="588303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Image 8" descr="Motion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84985" y="4941168"/>
            <a:ext cx="871391" cy="57375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25216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Quelques remarques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fr-FR" smtClean="0"/>
              <a:t>Bonnes pratiques de C++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950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 smtClean="0"/>
              <a:t>Quelques</a:t>
            </a:r>
            <a:r>
              <a:rPr dirty="0" smtClean="0"/>
              <a:t> </a:t>
            </a:r>
            <a:r>
              <a:rPr dirty="0" err="1" smtClean="0"/>
              <a:t>chiffres</a:t>
            </a:r>
            <a:endParaRPr dirty="0" smtClean="0"/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smtClean="0"/>
              <a:t>Un revue efficace</a:t>
            </a:r>
          </a:p>
          <a:p>
            <a:pPr marL="880110" lvl="1" indent="-514350"/>
            <a:r>
              <a:rPr smtClean="0"/>
              <a:t>Pas plus de 200/400 lignes de code</a:t>
            </a:r>
          </a:p>
          <a:p>
            <a:pPr marL="880110" lvl="1" indent="-514350"/>
            <a:r>
              <a:rPr smtClean="0"/>
              <a:t>Pas plus de 60/90 minutes par revue</a:t>
            </a:r>
          </a:p>
          <a:p>
            <a:pPr marL="880110" lvl="1" indent="-514350"/>
            <a:r>
              <a:rPr smtClean="0"/>
              <a:t>Vitesse moyenne : 300/500 lignes/heures</a:t>
            </a:r>
          </a:p>
          <a:p>
            <a:pPr marL="880110" lvl="1" indent="-514350"/>
            <a:endParaRPr smtClean="0"/>
          </a:p>
          <a:p>
            <a:pPr marL="514350" indent="-514350"/>
            <a:r>
              <a:rPr smtClean="0"/>
              <a:t>Une checklist efficace</a:t>
            </a:r>
          </a:p>
          <a:p>
            <a:pPr marL="880110" lvl="1" indent="-514350"/>
            <a:r>
              <a:rPr smtClean="0"/>
              <a:t>Pas plus de 10 items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23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dirty="0" err="1" smtClean="0"/>
              <a:t>Quelques</a:t>
            </a:r>
            <a:r>
              <a:rPr dirty="0" smtClean="0"/>
              <a:t> notions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b="1" i="1" dirty="0" smtClean="0"/>
              <a:t>Big Brother</a:t>
            </a:r>
            <a:r>
              <a:rPr lang="fr-FR" b="1" i="1" dirty="0" smtClean="0"/>
              <a:t> </a:t>
            </a:r>
            <a:r>
              <a:rPr lang="fr-FR" dirty="0" err="1" smtClean="0"/>
              <a:t>Effect</a:t>
            </a:r>
            <a:endParaRPr lang="fr-FR" b="1" i="1" dirty="0" smtClean="0"/>
          </a:p>
          <a:p>
            <a:pPr marL="514350" indent="-514350"/>
            <a:endParaRPr dirty="0" smtClean="0"/>
          </a:p>
          <a:p>
            <a:pPr marL="514350" indent="-514350"/>
            <a:r>
              <a:rPr b="1" i="1" dirty="0" smtClean="0"/>
              <a:t>Ego</a:t>
            </a:r>
            <a:r>
              <a:rPr dirty="0" smtClean="0"/>
              <a:t> Effect</a:t>
            </a:r>
            <a:endParaRPr lang="fr-FR" dirty="0" smtClean="0"/>
          </a:p>
          <a:p>
            <a:pPr marL="0" indent="0">
              <a:buNone/>
            </a:pPr>
            <a:endParaRPr dirty="0" smtClean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24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mtClean="0"/>
              <a:t>Quelques liens</a:t>
            </a:r>
          </a:p>
        </p:txBody>
      </p:sp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dirty="0" smtClean="0">
                <a:hlinkClick r:id="rId2"/>
              </a:rPr>
              <a:t>11 Best Practices of Peer Code Review</a:t>
            </a:r>
            <a:endParaRPr dirty="0" smtClean="0"/>
          </a:p>
          <a:p>
            <a:pPr marL="514350" indent="-514350"/>
            <a:r>
              <a:rPr dirty="0" smtClean="0">
                <a:hlinkClick r:id="rId3"/>
              </a:rPr>
              <a:t>20 reasons to do code reviews</a:t>
            </a:r>
            <a:endParaRPr dirty="0" smtClean="0"/>
          </a:p>
          <a:p>
            <a:pPr marL="514350" indent="-514350"/>
            <a:r>
              <a:rPr dirty="0" smtClean="0">
                <a:hlinkClick r:id="rId4"/>
              </a:rPr>
              <a:t>Code Reviews for Fun and Profit</a:t>
            </a:r>
            <a:endParaRPr dirty="0" smtClean="0"/>
          </a:p>
          <a:p>
            <a:pPr marL="514350" indent="-514350"/>
            <a:r>
              <a:rPr dirty="0" smtClean="0">
                <a:hlinkClick r:id="rId5"/>
              </a:rPr>
              <a:t>Checklists </a:t>
            </a:r>
            <a:r>
              <a:rPr lang="fr-FR" dirty="0" smtClean="0">
                <a:hlinkClick r:id="rId5"/>
              </a:rPr>
              <a:t>–</a:t>
            </a:r>
            <a:r>
              <a:rPr dirty="0" smtClean="0">
                <a:hlinkClick r:id="rId5"/>
              </a:rPr>
              <a:t> You build me up just to knock me down</a:t>
            </a:r>
            <a:endParaRPr dirty="0" smtClean="0"/>
          </a:p>
          <a:p>
            <a:pPr marL="514350" indent="-514350"/>
            <a:r>
              <a:rPr dirty="0" smtClean="0">
                <a:hlinkClick r:id="rId6"/>
              </a:rPr>
              <a:t>Effective Code Reviews Without the Pain</a:t>
            </a:r>
            <a:endParaRPr dirty="0" smtClean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05C48D5-4D32-42A4-BA73-F69A5AD4B40D}" type="datetime1">
              <a:rPr lang="fr-FR" smtClean="0"/>
              <a:pPr/>
              <a:t>15/12/2014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smtClean="0"/>
              <a:t>Sur les revues de code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ctr"/>
            <a:fld id="{CEAB1635-7AB6-4A02-8F63-2344453D2D84}" type="slidenum">
              <a:rPr lang="fr-FR" smtClean="0"/>
              <a:pPr algn="ctr"/>
              <a:t>25</a:t>
            </a:fld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1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5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9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1_Thème Office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Arial"/>
        <a:ea typeface=""/>
        <a:cs typeface="Lucida Sans Unicode"/>
      </a:majorFont>
      <a:minorFont>
        <a:latin typeface="Arial"/>
        <a:ea typeface=""/>
        <a:cs typeface="Lucida Sans Unicod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Lucida Sans Unicode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C68700A477F643B57565C23AC0B935" ma:contentTypeVersion="1" ma:contentTypeDescription="Create a new document." ma:contentTypeScope="" ma:versionID="4b0575fe76ee82f22297a4737a7d4182">
  <xsd:schema xmlns:xsd="http://www.w3.org/2001/XMLSchema" xmlns:p="http://schemas.microsoft.com/office/2006/metadata/properties" xmlns:ns2="f1dc85cd-11af-4a54-a24b-4e6bbcf64f05" targetNamespace="http://schemas.microsoft.com/office/2006/metadata/properties" ma:root="true" ma:fieldsID="f74018f0825e45e3081c0ee66211cef2" ns2:_="">
    <xsd:import namespace="f1dc85cd-11af-4a54-a24b-4e6bbcf64f05"/>
    <xsd:element name="properties">
      <xsd:complexType>
        <xsd:sequence>
          <xsd:element name="documentManagement">
            <xsd:complexType>
              <xsd:all>
                <xsd:element ref="ns2:Category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f1dc85cd-11af-4a54-a24b-4e6bbcf64f05" elementFormDefault="qualified">
    <xsd:import namespace="http://schemas.microsoft.com/office/2006/documentManagement/types"/>
    <xsd:element name="Category" ma:index="8" nillable="true" ma:displayName="Category" ma:internalName="Category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Category xmlns="f1dc85cd-11af-4a54-a24b-4e6bbcf64f05" xsi:nil="true"/>
  </documentManagement>
</p:properties>
</file>

<file path=customXml/itemProps1.xml><?xml version="1.0" encoding="utf-8"?>
<ds:datastoreItem xmlns:ds="http://schemas.openxmlformats.org/officeDocument/2006/customXml" ds:itemID="{CE5671CC-2B3C-42F8-8623-013774CB3B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dc85cd-11af-4a54-a24b-4e6bbcf64f0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8F3BED1D-6C43-4ED2-B48B-D2F91495EC9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29044E1-EA75-4DD1-8AB4-573FF382D10D}">
  <ds:schemaRefs>
    <ds:schemaRef ds:uri="http://schemas.microsoft.com/office/2006/metadata/properties"/>
    <ds:schemaRef ds:uri="f1dc85cd-11af-4a54-a24b-4e6bbcf64f0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Thème1</Template>
  <TotalTime>0</TotalTime>
  <Words>972</Words>
  <Application>Microsoft Office PowerPoint</Application>
  <PresentationFormat>Affichage à l'écran (4:3)</PresentationFormat>
  <Paragraphs>253</Paragraphs>
  <Slides>25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10</vt:i4>
      </vt:variant>
      <vt:variant>
        <vt:lpstr>Titres des diapositives</vt:lpstr>
      </vt:variant>
      <vt:variant>
        <vt:i4>25</vt:i4>
      </vt:variant>
    </vt:vector>
  </HeadingPairs>
  <TitlesOfParts>
    <vt:vector size="35" baseType="lpstr">
      <vt:lpstr>Thème1</vt:lpstr>
      <vt:lpstr>2_Thème Office</vt:lpstr>
      <vt:lpstr>4_Thème Office</vt:lpstr>
      <vt:lpstr>5_Thème Office</vt:lpstr>
      <vt:lpstr>6_Thème Office</vt:lpstr>
      <vt:lpstr>7_Thème Office</vt:lpstr>
      <vt:lpstr>8_Thème Office</vt:lpstr>
      <vt:lpstr>9_Thème Office</vt:lpstr>
      <vt:lpstr>10_Thème Office</vt:lpstr>
      <vt:lpstr>11_Thème Office</vt:lpstr>
      <vt:lpstr>Les revues de code</vt:lpstr>
      <vt:lpstr>Sommaire</vt:lpstr>
      <vt:lpstr>Pourquoi faire des revues de code ?</vt:lpstr>
      <vt:lpstr>Les raisons</vt:lpstr>
      <vt:lpstr>Les objectifs</vt:lpstr>
      <vt:lpstr>Mais ce n’est surtout pas</vt:lpstr>
      <vt:lpstr>Retour d’expérience</vt:lpstr>
      <vt:lpstr>Remarques</vt:lpstr>
      <vt:lpstr>Expérience personnelle</vt:lpstr>
      <vt:lpstr>Comment faire des revues de code</vt:lpstr>
      <vt:lpstr>Quand faire des revues de code ?</vt:lpstr>
      <vt:lpstr>Les 2 types de revues</vt:lpstr>
      <vt:lpstr>Attention</vt:lpstr>
      <vt:lpstr>Le déroulement de la revue</vt:lpstr>
      <vt:lpstr>Attention</vt:lpstr>
      <vt:lpstr>L’astuce</vt:lpstr>
      <vt:lpstr>Propositions pour la checklist</vt:lpstr>
      <vt:lpstr>Propositions pour la checklist JD</vt:lpstr>
      <vt:lpstr>Trucs et astuces</vt:lpstr>
      <vt:lpstr>Evolution de la checklist</vt:lpstr>
      <vt:lpstr>Présentation PowerPoint</vt:lpstr>
      <vt:lpstr>Quelques remarques</vt:lpstr>
      <vt:lpstr>Quelques chiffres</vt:lpstr>
      <vt:lpstr>Quelques notions</vt:lpstr>
      <vt:lpstr>Quelques liens</vt:lpstr>
    </vt:vector>
  </TitlesOfParts>
  <Manager/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2008-05-21T10:13:45Z</dcterms:created>
  <dcterms:modified xsi:type="dcterms:W3CDTF">2014-12-15T16:37:32Z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TC101079711036</vt:lpwstr>
  </property>
</Properties>
</file>