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23"/>
  </p:notesMasterIdLst>
  <p:sldIdLst>
    <p:sldId id="282" r:id="rId2"/>
    <p:sldId id="293" r:id="rId3"/>
    <p:sldId id="297" r:id="rId4"/>
    <p:sldId id="298" r:id="rId5"/>
    <p:sldId id="295" r:id="rId6"/>
    <p:sldId id="294" r:id="rId7"/>
    <p:sldId id="299" r:id="rId8"/>
    <p:sldId id="300" r:id="rId9"/>
    <p:sldId id="301" r:id="rId10"/>
    <p:sldId id="296" r:id="rId11"/>
    <p:sldId id="327" r:id="rId12"/>
    <p:sldId id="306" r:id="rId13"/>
    <p:sldId id="322" r:id="rId14"/>
    <p:sldId id="323" r:id="rId15"/>
    <p:sldId id="302" r:id="rId16"/>
    <p:sldId id="304" r:id="rId17"/>
    <p:sldId id="305" r:id="rId18"/>
    <p:sldId id="325" r:id="rId19"/>
    <p:sldId id="324" r:id="rId20"/>
    <p:sldId id="326" r:id="rId21"/>
    <p:sldId id="286" r:id="rId22"/>
  </p:sldIdLst>
  <p:sldSz cx="9144000" cy="6858000" type="screen4x3"/>
  <p:notesSz cx="6858000" cy="914400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Lucida Sans Unicode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39B0"/>
    <a:srgbClr val="EDF769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 autoAdjust="0"/>
    <p:restoredTop sz="85815" autoAdjust="0"/>
  </p:normalViewPr>
  <p:slideViewPr>
    <p:cSldViewPr>
      <p:cViewPr varScale="1">
        <p:scale>
          <a:sx n="97" d="100"/>
          <a:sy n="97" d="100"/>
        </p:scale>
        <p:origin x="-1314" y="-96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3038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2634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0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 smtClean="0"/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0" y="8683625"/>
            <a:ext cx="2971800" cy="460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106CD8-9101-4FF8-B1E1-F3D0DAB674E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5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0660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8070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The 2 tests are </a:t>
            </a:r>
            <a:r>
              <a:rPr lang="fr-FR" dirty="0" err="1" smtClean="0"/>
              <a:t>independent</a:t>
            </a:r>
            <a:r>
              <a:rPr lang="fr-FR" dirty="0" smtClean="0"/>
              <a:t>: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they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just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share</a:t>
            </a:r>
            <a:r>
              <a:rPr lang="fr-FR" baseline="0" dirty="0" smtClean="0"/>
              <a:t> the code of the initial test-</a:t>
            </a:r>
            <a:r>
              <a:rPr lang="fr-FR" baseline="0" dirty="0" err="1" smtClean="0"/>
              <a:t>fixture</a:t>
            </a:r>
            <a:r>
              <a:rPr lang="fr-FR" baseline="0" dirty="0" smtClean="0"/>
              <a:t> class. </a:t>
            </a:r>
            <a:r>
              <a:rPr lang="fr-FR" baseline="0" dirty="0" err="1" smtClean="0"/>
              <a:t>Their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executions</a:t>
            </a:r>
            <a:r>
              <a:rPr lang="fr-FR" baseline="0" dirty="0" smtClean="0"/>
              <a:t> </a:t>
            </a:r>
            <a:r>
              <a:rPr lang="fr-FR" baseline="0" dirty="0" err="1" smtClean="0"/>
              <a:t>don’t</a:t>
            </a:r>
            <a:r>
              <a:rPr lang="fr-FR" baseline="0" dirty="0" smtClean="0"/>
              <a:t> </a:t>
            </a:r>
            <a:r>
              <a:rPr lang="fr-FR" baseline="0" dirty="0" err="1" smtClean="0"/>
              <a:t>share</a:t>
            </a:r>
            <a:r>
              <a:rPr lang="fr-FR" baseline="0" dirty="0" smtClean="0"/>
              <a:t> data or </a:t>
            </a:r>
            <a:r>
              <a:rPr lang="fr-FR" baseline="0" dirty="0" err="1" smtClean="0"/>
              <a:t>context</a:t>
            </a:r>
            <a:r>
              <a:rPr lang="fr-FR" baseline="0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0508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Fatal assertion: </a:t>
            </a:r>
            <a:r>
              <a:rPr lang="en-US" sz="1200" b="0" i="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yields a fatal failure and returns from the current function, while </a:t>
            </a:r>
            <a:r>
              <a:rPr lang="en-US" dirty="0" smtClean="0"/>
              <a:t>EXPECT_*</a:t>
            </a:r>
            <a:r>
              <a:rPr lang="en-US" sz="1200" b="0" i="0" kern="1200" dirty="0" smtClean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 yields a nonfatal failure, allowing the function to continue running.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114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ULP: Unit in the Last place or Unit of least </a:t>
            </a:r>
            <a:r>
              <a:rPr lang="fr-FR" dirty="0" err="1" smtClean="0"/>
              <a:t>precision</a:t>
            </a:r>
            <a:endParaRPr lang="fr-FR" dirty="0" smtClean="0"/>
          </a:p>
          <a:p>
            <a:r>
              <a:rPr lang="fr-FR" dirty="0" smtClean="0"/>
              <a:t>http://www.cygnus-software.com/papers/comparingfloats/comparingfloats.htm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7780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ASSERT_DEATH() =&gt; utile pour vérifier qu’un </a:t>
            </a:r>
            <a:r>
              <a:rPr lang="fr-FR" dirty="0" err="1" smtClean="0"/>
              <a:t>assert</a:t>
            </a:r>
            <a:r>
              <a:rPr lang="fr-FR" dirty="0" smtClean="0"/>
              <a:t>() se déclenche,</a:t>
            </a:r>
            <a:r>
              <a:rPr lang="fr-FR" baseline="0" dirty="0" smtClean="0"/>
              <a:t> avec </a:t>
            </a:r>
            <a:r>
              <a:rPr lang="fr-FR" baseline="0" dirty="0" err="1" smtClean="0"/>
              <a:t>regex</a:t>
            </a:r>
            <a:r>
              <a:rPr lang="fr-FR" baseline="0" dirty="0" smtClean="0"/>
              <a:t> = « Assertion </a:t>
            </a:r>
            <a:r>
              <a:rPr lang="fr-FR" baseline="0" dirty="0" err="1" smtClean="0"/>
              <a:t>failed</a:t>
            </a:r>
            <a:r>
              <a:rPr lang="fr-FR" baseline="0" dirty="0" smtClean="0"/>
              <a:t> » (Windows)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479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451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SCOPE_TRACE() : </a:t>
            </a:r>
            <a:r>
              <a:rPr lang="fr-FR" dirty="0" err="1" smtClean="0"/>
              <a:t>Create</a:t>
            </a:r>
            <a:r>
              <a:rPr lang="fr-FR" dirty="0" smtClean="0"/>
              <a:t> an </a:t>
            </a:r>
            <a:r>
              <a:rPr lang="fr-FR" dirty="0" err="1" smtClean="0"/>
              <a:t>object</a:t>
            </a:r>
            <a:r>
              <a:rPr lang="fr-FR" dirty="0" smtClean="0"/>
              <a:t>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contains</a:t>
            </a:r>
            <a:r>
              <a:rPr lang="fr-FR" dirty="0" smtClean="0"/>
              <a:t> the message. Manage a </a:t>
            </a:r>
            <a:r>
              <a:rPr lang="fr-FR" dirty="0" err="1" smtClean="0"/>
              <a:t>stack</a:t>
            </a:r>
            <a:r>
              <a:rPr lang="fr-FR" dirty="0" smtClean="0"/>
              <a:t> of </a:t>
            </a:r>
            <a:r>
              <a:rPr lang="fr-FR" dirty="0" err="1" smtClean="0"/>
              <a:t>such</a:t>
            </a:r>
            <a:r>
              <a:rPr lang="fr-FR" dirty="0" smtClean="0"/>
              <a:t> </a:t>
            </a:r>
            <a:r>
              <a:rPr lang="fr-FR" dirty="0" err="1" smtClean="0"/>
              <a:t>objects</a:t>
            </a:r>
            <a:r>
              <a:rPr lang="fr-FR" dirty="0" smtClean="0"/>
              <a:t>. Display all </a:t>
            </a:r>
            <a:r>
              <a:rPr lang="fr-FR" dirty="0" err="1" smtClean="0"/>
              <a:t>objects</a:t>
            </a:r>
            <a:r>
              <a:rPr lang="fr-FR" dirty="0" smtClean="0"/>
              <a:t> in reverse </a:t>
            </a:r>
            <a:r>
              <a:rPr lang="fr-FR" dirty="0" err="1" smtClean="0"/>
              <a:t>order</a:t>
            </a:r>
            <a:r>
              <a:rPr lang="fr-FR" dirty="0" smtClean="0"/>
              <a:t> in the log.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307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Voir https://code.google.com/p/googletest/wiki/V1_7_AdvancedGuide#Running_Test_Programs:_Advanced_Options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790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Voir</a:t>
            </a:r>
          </a:p>
          <a:p>
            <a:r>
              <a:rPr lang="fr-FR" dirty="0" smtClean="0"/>
              <a:t>https://code.google.com/p/googletest/wiki/V1_7_AdvancedGuide#Running_Test_Programs:_Advanced_Options</a:t>
            </a:r>
          </a:p>
          <a:p>
            <a:r>
              <a:rPr lang="fr-FR" dirty="0" smtClean="0"/>
              <a:t>https://code.google.com/p/googletest/wiki/V1_7_AdvancedGuide#Turning_Assertion_Failures_into_Break-Points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F4106CD8-9101-4FF8-B1E1-F3D0DAB674E1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079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A5B48C-F34D-4471-9B67-7A19C1FAFEC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EB6AD5-6E3E-41C1-82D9-B61EA904F42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CEE49-65CE-4639-B1A1-CCB6757478F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5A56C6-D8CC-4289-B012-0E3FCD1C5FA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150F2-DBC7-4A73-B972-D257FA62A36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CD5A3-D585-4DC0-B8B0-4324E63C67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73FC10-E2CF-4289-8D66-2273DAA873B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95313-00AF-4344-B98D-EDD3E78DF9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146825-6233-4813-AB0B-9DCA0664DC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FB7EB-ABBA-48FB-9FB7-B93B84362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AA1DC9-C9AD-4733-919F-B02780D0EE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dirty="0" smtClean="0"/>
              <a:t>Lean Software </a:t>
            </a:r>
            <a:r>
              <a:rPr lang="fr-FR" dirty="0" err="1" smtClean="0"/>
              <a:t>Development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46E371F0-07E8-401B-9F67-3C0DD8453E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hdr="0" ftr="0" dt="0"/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ode.google.com/p/googletest/wiki/V1_7_Primer" TargetMode="External"/><Relationship Id="rId2" Type="http://schemas.openxmlformats.org/officeDocument/2006/relationships/hyperlink" Target="https://code.google.com/p/googletes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roups.google.com/forum/#!forum/googlemock" TargetMode="External"/><Relationship Id="rId5" Type="http://schemas.openxmlformats.org/officeDocument/2006/relationships/hyperlink" Target="https://code.google.com/p/googletest/wiki/V1_7_AdvancedGuide" TargetMode="Externa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Google test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A </a:t>
            </a:r>
            <a:r>
              <a:rPr lang="fr-FR" dirty="0" err="1" smtClean="0"/>
              <a:t>framework</a:t>
            </a:r>
            <a:r>
              <a:rPr lang="fr-FR" dirty="0" smtClean="0"/>
              <a:t> for unit </a:t>
            </a:r>
            <a:r>
              <a:rPr lang="fr-FR" dirty="0" err="1" smtClean="0"/>
              <a:t>testing</a:t>
            </a:r>
            <a:r>
              <a:rPr lang="fr-FR" dirty="0" smtClean="0"/>
              <a:t> in C++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92A5B48C-F34D-4471-9B67-7A19C1FAFECD}" type="slidenum">
              <a:rPr lang="fr-FR" smtClean="0"/>
              <a:pPr>
                <a:defRPr/>
              </a:pPr>
              <a:t>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Fonctionnalités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Manage single tests,</a:t>
            </a:r>
          </a:p>
          <a:p>
            <a:endParaRPr lang="fr-FR" dirty="0" smtClean="0"/>
          </a:p>
          <a:p>
            <a:r>
              <a:rPr lang="fr-FR" dirty="0" smtClean="0"/>
              <a:t>Manage </a:t>
            </a:r>
            <a:r>
              <a:rPr lang="fr-FR" dirty="0" err="1" smtClean="0"/>
              <a:t>fixture</a:t>
            </a:r>
            <a:r>
              <a:rPr lang="fr-FR" dirty="0" smtClean="0"/>
              <a:t> of tests,</a:t>
            </a:r>
          </a:p>
          <a:p>
            <a:endParaRPr lang="fr-FR" dirty="0"/>
          </a:p>
          <a:p>
            <a:r>
              <a:rPr lang="fr-FR" dirty="0" smtClean="0"/>
              <a:t>A lot of </a:t>
            </a:r>
            <a:r>
              <a:rPr lang="fr-FR" dirty="0" err="1" smtClean="0"/>
              <a:t>different</a:t>
            </a:r>
            <a:r>
              <a:rPr lang="fr-FR" dirty="0" smtClean="0"/>
              <a:t> assertions.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000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Simple tests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3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457200" y="1600201"/>
            <a:ext cx="8228013" cy="139675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lang="fr-FR" sz="20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test_case_name</a:t>
            </a:r>
            <a:r>
              <a:rPr lang="fr-FR" sz="20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test_name</a:t>
            </a:r>
            <a:r>
              <a:rPr lang="fr-FR" sz="20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fr-FR" sz="20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fr-FR" sz="2000" kern="0" dirty="0" smtClean="0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test body</a:t>
            </a:r>
            <a: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fr-FR" sz="2000" b="1" kern="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r-FR" kern="0" dirty="0" err="1" smtClean="0"/>
              <a:t>Internally</a:t>
            </a:r>
            <a:r>
              <a:rPr lang="fr-FR" kern="0" dirty="0" smtClean="0"/>
              <a:t>, a test =&gt; a class</a:t>
            </a:r>
            <a:endParaRPr lang="fr-FR" kern="0" dirty="0"/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 bwMode="auto">
          <a:xfrm>
            <a:off x="467544" y="3616424"/>
            <a:ext cx="8228013" cy="290892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b="1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test_case_name_test_name_Test</a:t>
            </a:r>
            <a:endParaRPr lang="fr-FR" sz="2000" kern="0" dirty="0" smtClean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fr-FR" sz="2000" b="1" kern="0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b="1" kern="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pPr marL="0" indent="0">
              <a:buNone/>
            </a:pPr>
            <a: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kern="0" dirty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kern="0" dirty="0" err="1" smtClean="0">
                <a:solidFill>
                  <a:schemeClr val="accent2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sz="2000" b="1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test_name</a:t>
            </a:r>
            <a:r>
              <a:rPr lang="fr-FR" sz="2000" b="1" kern="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pPr marL="0" indent="0">
              <a:buNone/>
            </a:pPr>
            <a:r>
              <a:rPr lang="fr-FR" sz="2000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kern="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fr-FR" sz="2000" kern="0" dirty="0" smtClean="0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fr-FR" sz="2000" kern="0" dirty="0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body</a:t>
            </a:r>
            <a: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kern="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kern="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kern="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b="1" kern="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fr-FR" sz="20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2000" b="1" kern="0" dirty="0">
              <a:solidFill>
                <a:srgbClr val="66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455370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Execution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When</a:t>
            </a:r>
            <a:r>
              <a:rPr lang="fr-FR" dirty="0" smtClean="0"/>
              <a:t> a test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executed</a:t>
            </a:r>
            <a:r>
              <a:rPr lang="fr-FR" dirty="0" smtClean="0"/>
              <a:t>:</a:t>
            </a:r>
          </a:p>
          <a:p>
            <a:endParaRPr lang="fr-FR" dirty="0" smtClean="0"/>
          </a:p>
          <a:p>
            <a:pPr lvl="1"/>
            <a:r>
              <a:rPr lang="fr-FR" dirty="0" smtClean="0"/>
              <a:t>The class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intanciated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The test-</a:t>
            </a:r>
            <a:r>
              <a:rPr lang="fr-FR" dirty="0" err="1" smtClean="0"/>
              <a:t>method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endParaRPr lang="fr-FR" dirty="0" smtClean="0"/>
          </a:p>
          <a:p>
            <a:pPr lvl="1"/>
            <a:endParaRPr lang="fr-FR" dirty="0" smtClean="0"/>
          </a:p>
          <a:p>
            <a:pPr lvl="1"/>
            <a:r>
              <a:rPr lang="fr-FR" dirty="0" smtClean="0"/>
              <a:t>The instance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deleted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748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5210240" y="1681758"/>
            <a:ext cx="1008112" cy="432048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</a:t>
            </a:r>
            <a:r>
              <a:rPr lang="fr-FR" dirty="0" err="1" smtClean="0"/>
              <a:t>fixture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Several</a:t>
            </a:r>
            <a:r>
              <a:rPr lang="fr-FR" dirty="0" smtClean="0"/>
              <a:t> tests </a:t>
            </a:r>
            <a:r>
              <a:rPr lang="fr-FR" dirty="0" err="1" smtClean="0"/>
              <a:t>that</a:t>
            </a:r>
            <a:r>
              <a:rPr lang="fr-FR" dirty="0" smtClean="0"/>
              <a:t> </a:t>
            </a:r>
            <a:r>
              <a:rPr lang="fr-FR" dirty="0" err="1" smtClean="0"/>
              <a:t>share</a:t>
            </a:r>
            <a:r>
              <a:rPr lang="fr-FR" dirty="0" smtClean="0"/>
              <a:t> code to </a:t>
            </a:r>
            <a:r>
              <a:rPr lang="fr-FR" dirty="0" err="1" smtClean="0"/>
              <a:t>create</a:t>
            </a:r>
            <a:r>
              <a:rPr lang="fr-FR" dirty="0" smtClean="0"/>
              <a:t> and destroy the </a:t>
            </a:r>
            <a:r>
              <a:rPr lang="fr-FR" dirty="0" err="1" smtClean="0"/>
              <a:t>context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Warning: </a:t>
            </a:r>
            <a:r>
              <a:rPr lang="fr-FR" dirty="0" err="1" smtClean="0"/>
              <a:t>each</a:t>
            </a:r>
            <a:r>
              <a:rPr lang="fr-FR" dirty="0" smtClean="0"/>
              <a:t> test of the </a:t>
            </a:r>
            <a:r>
              <a:rPr lang="fr-FR" dirty="0" err="1" smtClean="0"/>
              <a:t>fixture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executed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in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own</a:t>
            </a:r>
            <a:r>
              <a:rPr lang="fr-FR" dirty="0" smtClean="0"/>
              <a:t> </a:t>
            </a:r>
            <a:r>
              <a:rPr lang="fr-FR" dirty="0" err="1" smtClean="0"/>
              <a:t>context</a:t>
            </a:r>
            <a:r>
              <a:rPr lang="fr-FR" dirty="0" smtClean="0"/>
              <a:t>,</a:t>
            </a:r>
          </a:p>
          <a:p>
            <a:pPr lvl="1"/>
            <a:r>
              <a:rPr lang="fr-FR" dirty="0" err="1" smtClean="0"/>
              <a:t>With</a:t>
            </a:r>
            <a:r>
              <a:rPr lang="fr-FR" dirty="0" smtClean="0"/>
              <a:t> a </a:t>
            </a:r>
            <a:r>
              <a:rPr lang="fr-FR" dirty="0" err="1" smtClean="0"/>
              <a:t>different</a:t>
            </a:r>
            <a:r>
              <a:rPr lang="fr-FR" dirty="0" smtClean="0"/>
              <a:t> instance of the class.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230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</a:t>
            </a:r>
            <a:r>
              <a:rPr lang="fr-FR" dirty="0" err="1" smtClean="0"/>
              <a:t>fixture</a:t>
            </a:r>
            <a:r>
              <a:rPr lang="fr-FR" dirty="0" smtClean="0"/>
              <a:t>: </a:t>
            </a:r>
            <a:r>
              <a:rPr lang="fr-FR" dirty="0" err="1" smtClean="0"/>
              <a:t>declaration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8396" y="1484784"/>
            <a:ext cx="7787208" cy="4752528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QueueTest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testing</a:t>
            </a:r>
            <a:r>
              <a:rPr lang="fr-FR" sz="20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err="1" smtClean="0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protected</a:t>
            </a:r>
            <a:r>
              <a:rPr lang="fr-FR" sz="20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err="1" smtClean="0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err="1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SetUp</a:t>
            </a:r>
            <a:r>
              <a:rPr lang="fr-FR" sz="20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endParaRPr lang="fr-FR" sz="2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q2_</a:t>
            </a:r>
            <a:r>
              <a:rPr lang="fr-FR" sz="20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0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Enqueue</a:t>
            </a:r>
            <a:r>
              <a:rPr lang="fr-FR" sz="20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fr-FR" sz="20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smtClean="0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fr-FR" sz="2000" dirty="0" err="1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virtual</a:t>
            </a:r>
            <a:r>
              <a:rPr lang="fr-FR" sz="2000" dirty="0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fr-FR" sz="2000" dirty="0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err="1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TearDown</a:t>
            </a:r>
            <a:r>
              <a:rPr lang="fr-FR" sz="2000" dirty="0">
                <a:solidFill>
                  <a:srgbClr val="88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 {}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Queue</a:t>
            </a:r>
            <a:r>
              <a:rPr lang="fr-FR" sz="2000" dirty="0" smtClean="0">
                <a:solidFill>
                  <a:srgbClr val="0088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sz="20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2000" dirty="0">
                <a:solidFill>
                  <a:srgbClr val="0088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q1_</a:t>
            </a:r>
            <a:r>
              <a:rPr lang="fr-FR" sz="20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20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Queue</a:t>
            </a:r>
            <a:r>
              <a:rPr lang="fr-FR" sz="2000" dirty="0" smtClean="0">
                <a:solidFill>
                  <a:srgbClr val="0088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</a:t>
            </a:r>
            <a:r>
              <a:rPr lang="fr-FR" sz="2000" b="1" dirty="0" err="1" smtClean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2000" dirty="0">
                <a:solidFill>
                  <a:srgbClr val="0088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&gt;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q2_</a:t>
            </a:r>
            <a:r>
              <a:rPr lang="fr-FR" sz="20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0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fr-FR" sz="2000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73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Test </a:t>
            </a:r>
            <a:r>
              <a:rPr lang="fr-FR" dirty="0" err="1" smtClean="0"/>
              <a:t>fixture</a:t>
            </a:r>
            <a:r>
              <a:rPr lang="fr-FR" dirty="0" smtClean="0"/>
              <a:t> : usage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78600" y="1600200"/>
            <a:ext cx="7786800" cy="4524375"/>
          </a:xfr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TEST_F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QueueTest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IsEmptyInitially</a:t>
            </a:r>
            <a:r>
              <a:rPr lang="fr-FR" sz="24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fr-FR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>
                <a:solidFill>
                  <a:srgbClr val="006666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q1_</a:t>
            </a:r>
            <a:r>
              <a:rPr lang="fr-FR" sz="24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size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TEST_F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QueueTest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DequeueWorks</a:t>
            </a:r>
            <a:r>
              <a:rPr lang="fr-FR" sz="24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endParaRPr lang="fr-FR" sz="24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4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fr-FR" sz="2400" b="1" dirty="0" err="1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n 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24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q1_</a:t>
            </a:r>
            <a:r>
              <a:rPr lang="fr-FR" sz="24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4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Dequeue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  </a:t>
            </a:r>
            <a:r>
              <a:rPr lang="fr-FR" sz="2400" b="1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EXPECT_EQ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n</a:t>
            </a:r>
            <a:r>
              <a:rPr lang="fr-FR" sz="2400" b="1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/>
            </a:r>
            <a:b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fr-FR" sz="2400" b="1" dirty="0" smtClean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fr-FR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379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Execution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2 classes </a:t>
            </a:r>
            <a:r>
              <a:rPr lang="fr-FR" sz="2800" dirty="0" err="1" smtClean="0"/>
              <a:t>that</a:t>
            </a:r>
            <a:r>
              <a:rPr lang="fr-FR" sz="2800" dirty="0" smtClean="0"/>
              <a:t> </a:t>
            </a:r>
            <a:r>
              <a:rPr lang="fr-FR" sz="2800" dirty="0" err="1" smtClean="0"/>
              <a:t>inherit</a:t>
            </a:r>
            <a:r>
              <a:rPr lang="fr-FR" sz="2800" dirty="0" smtClean="0"/>
              <a:t> </a:t>
            </a:r>
            <a:r>
              <a:rPr lang="fr-FR" sz="2800" dirty="0" err="1" smtClean="0"/>
              <a:t>from</a:t>
            </a:r>
            <a:r>
              <a:rPr lang="fr-FR" sz="2800" dirty="0" smtClean="0"/>
              <a:t> </a:t>
            </a:r>
            <a:r>
              <a:rPr lang="fr-FR" sz="2800" dirty="0" err="1" smtClean="0"/>
              <a:t>QueueTest</a:t>
            </a:r>
            <a:r>
              <a:rPr lang="fr-FR" sz="2800" dirty="0" smtClean="0"/>
              <a:t>, </a:t>
            </a:r>
            <a:r>
              <a:rPr lang="fr-FR" sz="2800" dirty="0" err="1" smtClean="0"/>
              <a:t>each</a:t>
            </a:r>
            <a:r>
              <a:rPr lang="fr-FR" sz="2800" dirty="0" smtClean="0"/>
              <a:t> one </a:t>
            </a:r>
            <a:r>
              <a:rPr lang="fr-FR" sz="2800" dirty="0" err="1" smtClean="0"/>
              <a:t>with</a:t>
            </a:r>
            <a:r>
              <a:rPr lang="fr-FR" sz="2800" dirty="0" smtClean="0"/>
              <a:t> a </a:t>
            </a:r>
            <a:r>
              <a:rPr lang="fr-FR" sz="2800" dirty="0" err="1" smtClean="0"/>
              <a:t>different</a:t>
            </a:r>
            <a:r>
              <a:rPr lang="fr-FR" sz="2800" dirty="0" smtClean="0"/>
              <a:t> test-</a:t>
            </a:r>
            <a:r>
              <a:rPr lang="fr-FR" sz="2800" dirty="0" err="1" smtClean="0"/>
              <a:t>method</a:t>
            </a:r>
            <a:r>
              <a:rPr lang="fr-FR" sz="2800" dirty="0" smtClean="0"/>
              <a:t>.</a:t>
            </a:r>
          </a:p>
          <a:p>
            <a:endParaRPr lang="fr-FR" sz="2800" dirty="0"/>
          </a:p>
          <a:p>
            <a:r>
              <a:rPr lang="fr-FR" sz="2800" dirty="0" smtClean="0"/>
              <a:t>For </a:t>
            </a:r>
            <a:r>
              <a:rPr lang="fr-FR" sz="2800" dirty="0" err="1" smtClean="0"/>
              <a:t>each</a:t>
            </a:r>
            <a:r>
              <a:rPr lang="fr-FR" sz="2800" dirty="0" smtClean="0"/>
              <a:t> test, </a:t>
            </a:r>
            <a:r>
              <a:rPr lang="fr-FR" sz="2800" dirty="0" err="1" smtClean="0"/>
              <a:t>gtest</a:t>
            </a:r>
            <a:r>
              <a:rPr lang="fr-FR" sz="2800" dirty="0" smtClean="0"/>
              <a:t>:</a:t>
            </a:r>
          </a:p>
          <a:p>
            <a:pPr lvl="1"/>
            <a:r>
              <a:rPr lang="fr-FR" sz="2400" dirty="0" err="1" smtClean="0"/>
              <a:t>allocates</a:t>
            </a:r>
            <a:r>
              <a:rPr lang="fr-FR" sz="2400" dirty="0" smtClean="0"/>
              <a:t> an instance of </a:t>
            </a:r>
            <a:r>
              <a:rPr lang="fr-FR" sz="2400" dirty="0" err="1" smtClean="0"/>
              <a:t>given</a:t>
            </a:r>
            <a:r>
              <a:rPr lang="fr-FR" sz="2400" dirty="0" smtClean="0"/>
              <a:t> class,</a:t>
            </a:r>
          </a:p>
          <a:p>
            <a:pPr lvl="1"/>
            <a:r>
              <a:rPr lang="fr-FR" sz="2400" dirty="0" smtClean="0"/>
              <a:t>calls </a:t>
            </a:r>
            <a:r>
              <a:rPr lang="fr-FR" sz="2400" dirty="0" err="1" smtClean="0"/>
              <a:t>SetUp</a:t>
            </a:r>
            <a:r>
              <a:rPr lang="fr-FR" sz="2400" dirty="0" smtClean="0"/>
              <a:t>() </a:t>
            </a:r>
            <a:r>
              <a:rPr lang="fr-FR" sz="2400" dirty="0" err="1" smtClean="0"/>
              <a:t>method</a:t>
            </a:r>
            <a:endParaRPr lang="fr-FR" sz="2400" dirty="0" smtClean="0"/>
          </a:p>
          <a:p>
            <a:pPr lvl="1"/>
            <a:r>
              <a:rPr lang="fr-FR" sz="2400" dirty="0" smtClean="0"/>
              <a:t>calls test-</a:t>
            </a:r>
            <a:r>
              <a:rPr lang="fr-FR" sz="2400" dirty="0" err="1" smtClean="0"/>
              <a:t>method</a:t>
            </a:r>
            <a:endParaRPr lang="fr-FR" sz="2400" dirty="0" smtClean="0"/>
          </a:p>
          <a:p>
            <a:pPr lvl="1"/>
            <a:r>
              <a:rPr lang="fr-FR" sz="2400" dirty="0" smtClean="0"/>
              <a:t>calls </a:t>
            </a:r>
            <a:r>
              <a:rPr lang="fr-FR" sz="2400" dirty="0" err="1" smtClean="0"/>
              <a:t>TearDown</a:t>
            </a:r>
            <a:r>
              <a:rPr lang="fr-FR" sz="2400" dirty="0" smtClean="0"/>
              <a:t>() </a:t>
            </a:r>
            <a:r>
              <a:rPr lang="fr-FR" sz="2400" dirty="0" err="1" smtClean="0"/>
              <a:t>method</a:t>
            </a:r>
            <a:endParaRPr lang="fr-FR" sz="2400" dirty="0" smtClean="0"/>
          </a:p>
          <a:p>
            <a:pPr lvl="1"/>
            <a:r>
              <a:rPr lang="fr-FR" sz="2400" dirty="0" err="1" smtClean="0"/>
              <a:t>delete</a:t>
            </a:r>
            <a:r>
              <a:rPr lang="fr-FR" sz="2400" dirty="0" smtClean="0"/>
              <a:t> the instance.</a:t>
            </a:r>
            <a:endParaRPr lang="fr-FR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0327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Disadvantage</a:t>
            </a:r>
            <a:r>
              <a:rPr lang="fr-FR" dirty="0" smtClean="0"/>
              <a:t> of test-</a:t>
            </a:r>
            <a:r>
              <a:rPr lang="fr-FR" dirty="0" err="1" smtClean="0"/>
              <a:t>fixture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The code </a:t>
            </a:r>
            <a:r>
              <a:rPr lang="fr-FR" dirty="0" err="1" smtClean="0"/>
              <a:t>that</a:t>
            </a:r>
            <a:r>
              <a:rPr lang="fr-FR" dirty="0" smtClean="0"/>
              <a:t> manages the </a:t>
            </a:r>
            <a:r>
              <a:rPr lang="fr-FR" dirty="0" err="1" smtClean="0"/>
              <a:t>context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moved</a:t>
            </a:r>
            <a:r>
              <a:rPr lang="fr-FR" dirty="0" smtClean="0"/>
              <a:t> for </a:t>
            </a:r>
            <a:r>
              <a:rPr lang="fr-FR" dirty="0" err="1" smtClean="0"/>
              <a:t>from</a:t>
            </a:r>
            <a:r>
              <a:rPr lang="fr-FR" dirty="0" smtClean="0"/>
              <a:t> the code of the test.</a:t>
            </a:r>
          </a:p>
          <a:p>
            <a:endParaRPr lang="fr-FR" dirty="0"/>
          </a:p>
          <a:p>
            <a:r>
              <a:rPr lang="fr-FR" dirty="0" smtClean="0"/>
              <a:t>Use a </a:t>
            </a:r>
            <a:r>
              <a:rPr lang="fr-FR" dirty="0" err="1" smtClean="0"/>
              <a:t>such</a:t>
            </a:r>
            <a:r>
              <a:rPr lang="fr-FR" dirty="0" smtClean="0"/>
              <a:t> technique </a:t>
            </a:r>
            <a:r>
              <a:rPr lang="fr-FR" dirty="0" err="1" smtClean="0"/>
              <a:t>only</a:t>
            </a:r>
            <a:r>
              <a:rPr lang="fr-FR" dirty="0" smtClean="0"/>
              <a:t> if the construction of the </a:t>
            </a:r>
            <a:r>
              <a:rPr lang="fr-FR" dirty="0" err="1" smtClean="0"/>
              <a:t>context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 smtClean="0"/>
              <a:t>complex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If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limited</a:t>
            </a:r>
            <a:r>
              <a:rPr lang="fr-FR" dirty="0" smtClean="0"/>
              <a:t> to one </a:t>
            </a:r>
            <a:r>
              <a:rPr lang="fr-FR" dirty="0" err="1" smtClean="0"/>
              <a:t>function</a:t>
            </a:r>
            <a:r>
              <a:rPr lang="fr-FR" dirty="0" smtClean="0"/>
              <a:t> and one data, </a:t>
            </a:r>
            <a:r>
              <a:rPr lang="fr-FR" dirty="0" err="1" smtClean="0"/>
              <a:t>prefer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a </a:t>
            </a:r>
            <a:r>
              <a:rPr lang="fr-FR" dirty="0" err="1" smtClean="0"/>
              <a:t>function</a:t>
            </a:r>
            <a:r>
              <a:rPr lang="fr-FR" dirty="0" smtClean="0"/>
              <a:t> in </a:t>
            </a:r>
            <a:r>
              <a:rPr lang="fr-FR" dirty="0" err="1" smtClean="0"/>
              <a:t>anonymous</a:t>
            </a:r>
            <a:r>
              <a:rPr lang="fr-FR" dirty="0" smtClean="0"/>
              <a:t> </a:t>
            </a:r>
            <a:r>
              <a:rPr lang="fr-FR" dirty="0" err="1" smtClean="0"/>
              <a:t>namespace</a:t>
            </a:r>
            <a:r>
              <a:rPr lang="fr-FR" dirty="0" smtClean="0"/>
              <a:t>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41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Assertions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Fatal assertions: </a:t>
            </a:r>
            <a:r>
              <a:rPr lang="fr-FR" b="1" kern="1200" dirty="0" err="1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ASSERT_xxx</a:t>
            </a:r>
            <a:endParaRPr lang="fr-FR" b="1" kern="1200" dirty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/>
          </a:p>
          <a:p>
            <a:endParaRPr lang="fr-FR" dirty="0" smtClean="0"/>
          </a:p>
          <a:p>
            <a:r>
              <a:rPr lang="fr-FR" dirty="0" smtClean="0"/>
              <a:t>Non-fatal assertions: </a:t>
            </a:r>
            <a:r>
              <a:rPr lang="fr-FR" b="1" kern="1200" dirty="0" err="1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EXPECT_xxx</a:t>
            </a:r>
            <a:endParaRPr lang="fr-FR" b="1" kern="1200" dirty="0">
              <a:solidFill>
                <a:srgbClr val="EB39B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608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Main assertions (I)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1837827"/>
              </p:ext>
            </p:extLst>
          </p:nvPr>
        </p:nvGraphicFramePr>
        <p:xfrm>
          <a:off x="462372" y="1607200"/>
          <a:ext cx="8330443" cy="7416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33253"/>
                <a:gridCol w="389719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ASSERT_TRUE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(xxx)</a:t>
                      </a:r>
                      <a:endParaRPr lang="fr-FR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ASSERT_FALSE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(xxx)</a:t>
                      </a:r>
                      <a:endParaRPr lang="fr-FR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11</a:t>
            </a:fld>
            <a:endParaRPr lang="fr-FR"/>
          </a:p>
        </p:txBody>
      </p:sp>
      <p:graphicFrame>
        <p:nvGraphicFramePr>
          <p:cNvPr id="6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223569"/>
              </p:ext>
            </p:extLst>
          </p:nvPr>
        </p:nvGraphicFramePr>
        <p:xfrm>
          <a:off x="462372" y="4753952"/>
          <a:ext cx="8330443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33253"/>
                <a:gridCol w="389719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ASSERT_LT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(val0, val1)</a:t>
                      </a:r>
                      <a:endParaRPr lang="fr-FR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val0 &lt; val1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ASSERT_LE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(val0, val1)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val0 &lt;= val1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ASSERT_GT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(val0, val1)</a:t>
                      </a:r>
                      <a:endParaRPr lang="fr-FR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val0 &gt; val1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ASSERT_GE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(val0, val1)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val0 &gt;= val1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Espace réservé du contenu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008566"/>
              </p:ext>
            </p:extLst>
          </p:nvPr>
        </p:nvGraphicFramePr>
        <p:xfrm>
          <a:off x="462372" y="2626856"/>
          <a:ext cx="8330443" cy="1849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33253"/>
                <a:gridCol w="3897190"/>
              </a:tblGrid>
              <a:tr h="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ASSERT_EQ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fr-FR" sz="16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expected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value)</a:t>
                      </a:r>
                      <a:endParaRPr lang="fr-FR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expected</a:t>
                      </a:r>
                      <a:r>
                        <a:rPr lang="fr-FR" dirty="0" smtClean="0"/>
                        <a:t> == value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ASSERT_NE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(val0, val1)</a:t>
                      </a:r>
                      <a:endParaRPr lang="fr-FR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expected</a:t>
                      </a:r>
                      <a:r>
                        <a:rPr lang="fr-FR" dirty="0" smtClean="0"/>
                        <a:t> != value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ASSERT_FLOAT_EQ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fr-FR" sz="16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expected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value)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 within 4 ULP's from each other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ASSERT_DOUBLE_EQ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</a:t>
                      </a:r>
                      <a:r>
                        <a:rPr lang="fr-FR" sz="160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expected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, value)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..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600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ASSERT_NEAR</a:t>
                      </a:r>
                      <a:r>
                        <a:rPr lang="fr-FR" sz="160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(val0,</a:t>
                      </a:r>
                      <a:r>
                        <a:rPr lang="fr-FR" sz="1600" baseline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val1, </a:t>
                      </a:r>
                      <a:r>
                        <a:rPr lang="fr-FR" sz="1600" baseline="0" dirty="0" err="1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abs_error</a:t>
                      </a:r>
                      <a:r>
                        <a:rPr lang="fr-FR" sz="1600" baseline="0" dirty="0" smtClean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fr-FR" sz="1600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Abs(val0-val1) &lt;= </a:t>
                      </a:r>
                      <a:r>
                        <a:rPr lang="fr-FR" dirty="0" err="1" smtClean="0"/>
                        <a:t>abs_error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312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Main assertions (II)</a:t>
            </a:r>
            <a:endParaRPr lang="fr-FR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78174698"/>
              </p:ext>
            </p:extLst>
          </p:nvPr>
        </p:nvGraphicFramePr>
        <p:xfrm>
          <a:off x="457200" y="2241664"/>
          <a:ext cx="8330443" cy="21234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433253"/>
                <a:gridCol w="3897190"/>
              </a:tblGrid>
              <a:tr h="370840">
                <a:tc>
                  <a:txBody>
                    <a:bodyPr/>
                    <a:lstStyle/>
                    <a:p>
                      <a:r>
                        <a:rPr lang="fr-FR" b="1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ASSERT_STREQ</a:t>
                      </a:r>
                      <a:r>
                        <a:rPr lang="fr-FR" dirty="0" smtClean="0"/>
                        <a:t>(s0,</a:t>
                      </a:r>
                      <a:r>
                        <a:rPr lang="fr-FR" baseline="0" dirty="0" smtClean="0"/>
                        <a:t> s1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s0</a:t>
                      </a:r>
                      <a:r>
                        <a:rPr lang="fr-FR" baseline="0" dirty="0" smtClean="0"/>
                        <a:t> == s1</a:t>
                      </a:r>
                      <a:endParaRPr lang="fr-FR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ASSERT_STRNE</a:t>
                      </a:r>
                      <a:r>
                        <a:rPr lang="fr-FR" dirty="0" smtClean="0"/>
                        <a:t>(s0,</a:t>
                      </a:r>
                      <a:r>
                        <a:rPr lang="fr-FR" baseline="0" dirty="0" smtClean="0"/>
                        <a:t> s1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s0</a:t>
                      </a:r>
                      <a:r>
                        <a:rPr lang="fr-FR" baseline="0" dirty="0" smtClean="0"/>
                        <a:t> != s1</a:t>
                      </a:r>
                      <a:endParaRPr lang="fr-FR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ASSERT_STRCASEEQ</a:t>
                      </a:r>
                      <a:r>
                        <a:rPr lang="fr-FR" dirty="0" smtClean="0"/>
                        <a:t>(s0,</a:t>
                      </a:r>
                      <a:r>
                        <a:rPr lang="fr-FR" baseline="0" dirty="0" smtClean="0"/>
                        <a:t> s1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s0</a:t>
                      </a:r>
                      <a:r>
                        <a:rPr lang="fr-FR" baseline="0" dirty="0" smtClean="0"/>
                        <a:t> == s1, </a:t>
                      </a:r>
                      <a:r>
                        <a:rPr lang="fr-FR" baseline="0" dirty="0" err="1" smtClean="0"/>
                        <a:t>ignoring</a:t>
                      </a:r>
                      <a:r>
                        <a:rPr lang="fr-FR" baseline="0" dirty="0" smtClean="0"/>
                        <a:t> case</a:t>
                      </a:r>
                      <a:endParaRPr lang="fr-FR" dirty="0" smtClean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fr-FR" sz="1800" b="1" kern="1200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ASSERT_STRCASENE</a:t>
                      </a:r>
                      <a:r>
                        <a:rPr lang="fr-FR" dirty="0" smtClean="0"/>
                        <a:t>(s0,</a:t>
                      </a:r>
                      <a:r>
                        <a:rPr lang="fr-FR" baseline="0" dirty="0" smtClean="0"/>
                        <a:t> s1</a:t>
                      </a:r>
                      <a:r>
                        <a:rPr lang="fr-FR" dirty="0" smtClean="0"/>
                        <a:t>)</a:t>
                      </a:r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s0</a:t>
                      </a:r>
                      <a:r>
                        <a:rPr lang="fr-FR" baseline="0" dirty="0" smtClean="0"/>
                        <a:t> != s1, </a:t>
                      </a:r>
                      <a:r>
                        <a:rPr lang="fr-FR" baseline="0" dirty="0" err="1" smtClean="0"/>
                        <a:t>ignoring</a:t>
                      </a:r>
                      <a:r>
                        <a:rPr lang="fr-FR" baseline="0" dirty="0" smtClean="0"/>
                        <a:t> case</a:t>
                      </a:r>
                      <a:endParaRPr lang="fr-FR" dirty="0" smtClean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kern="1200" dirty="0" smtClean="0">
                          <a:solidFill>
                            <a:srgbClr val="EB39B0"/>
                          </a:solidFill>
                          <a:latin typeface="Courier New" panose="02070309020205020404" pitchFamily="49" charset="0"/>
                          <a:ea typeface="+mn-ea"/>
                          <a:cs typeface="Courier New" panose="02070309020205020404" pitchFamily="49" charset="0"/>
                        </a:rPr>
                        <a:t>ASSERT_DEATH</a:t>
                      </a:r>
                      <a:r>
                        <a:rPr lang="fr-FR" dirty="0" smtClean="0"/>
                        <a:t>(</a:t>
                      </a:r>
                      <a:r>
                        <a:rPr lang="fr-FR" dirty="0" err="1" smtClean="0"/>
                        <a:t>statement</a:t>
                      </a:r>
                      <a:r>
                        <a:rPr lang="fr-FR" dirty="0" smtClean="0"/>
                        <a:t>,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baseline="0" dirty="0" err="1" smtClean="0"/>
                        <a:t>regex</a:t>
                      </a:r>
                      <a:r>
                        <a:rPr lang="fr-FR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Statement</a:t>
                      </a:r>
                      <a:r>
                        <a:rPr lang="fr-FR" dirty="0" smtClean="0"/>
                        <a:t> </a:t>
                      </a:r>
                      <a:r>
                        <a:rPr lang="fr-FR" dirty="0" err="1" smtClean="0"/>
                        <a:t>generates</a:t>
                      </a:r>
                      <a:r>
                        <a:rPr lang="fr-FR" dirty="0" smtClean="0"/>
                        <a:t> crash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 smtClean="0"/>
                        <a:t>Regex</a:t>
                      </a:r>
                      <a:r>
                        <a:rPr lang="fr-FR" dirty="0" smtClean="0"/>
                        <a:t> matches content of </a:t>
                      </a:r>
                      <a:r>
                        <a:rPr lang="fr-FR" dirty="0" err="1" smtClean="0"/>
                        <a:t>stderr</a:t>
                      </a:r>
                      <a:r>
                        <a:rPr lang="fr-FR" dirty="0" smtClean="0"/>
                        <a:t> 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56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Output logs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Default message for macros </a:t>
            </a:r>
            <a:r>
              <a:rPr lang="fr-FR" b="1" kern="1200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{ASSERT_|EXPECT</a:t>
            </a:r>
            <a:r>
              <a:rPr lang="fr-FR" b="1" kern="120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_}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13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609600" y="2996952"/>
            <a:ext cx="8228013" cy="252028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ASSERT_EQ</a:t>
            </a:r>
            <a:r>
              <a:rPr lang="en-US" sz="20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20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GetAllocatedCount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x:\...\</a:t>
            </a:r>
            <a:r>
              <a:rPr lang="en-US" sz="2000" dirty="0"/>
              <a:t>test_array.cpp(34): error : Value of: </a:t>
            </a:r>
            <a:r>
              <a:rPr lang="en-US" sz="2000" dirty="0" err="1"/>
              <a:t>array.GetAllocatedCount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fr-FR" sz="2000" dirty="0" smtClean="0"/>
              <a:t>  </a:t>
            </a:r>
            <a:r>
              <a:rPr lang="fr-FR" sz="2000" dirty="0" err="1" smtClean="0"/>
              <a:t>Actual</a:t>
            </a:r>
            <a:r>
              <a:rPr lang="fr-FR" sz="2000" dirty="0"/>
              <a:t>: </a:t>
            </a:r>
            <a:r>
              <a:rPr lang="fr-FR" sz="2000" dirty="0" smtClean="0"/>
              <a:t>1</a:t>
            </a:r>
            <a:endParaRPr lang="fr-FR" sz="2000" dirty="0"/>
          </a:p>
          <a:p>
            <a:pPr marL="0" indent="0">
              <a:buNone/>
            </a:pPr>
            <a:r>
              <a:rPr lang="fr-FR" sz="2000" dirty="0" smtClean="0"/>
              <a:t>  </a:t>
            </a:r>
            <a:r>
              <a:rPr lang="fr-FR" sz="2000" dirty="0" err="1" smtClean="0"/>
              <a:t>Expected</a:t>
            </a:r>
            <a:r>
              <a:rPr lang="fr-FR" sz="2000"/>
              <a:t>: </a:t>
            </a:r>
            <a:r>
              <a:rPr lang="fr-FR" sz="2000" smtClean="0"/>
              <a:t>0</a:t>
            </a:r>
            <a:endParaRPr lang="fr-FR" sz="2000" dirty="0"/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2976756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Output logs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Default message for </a:t>
            </a:r>
            <a:r>
              <a:rPr lang="fr-FR" dirty="0" smtClean="0"/>
              <a:t>macros </a:t>
            </a:r>
            <a:r>
              <a:rPr lang="fr-FR" b="1" kern="120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{ASSERT</a:t>
            </a:r>
            <a:r>
              <a:rPr lang="fr-FR" b="1" kern="1200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_|EXPECT</a:t>
            </a:r>
            <a:r>
              <a:rPr lang="fr-FR" b="1" kern="120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_}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14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609600" y="2996952"/>
            <a:ext cx="8228013" cy="252028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ASSERT_EQ</a:t>
            </a:r>
            <a:r>
              <a:rPr lang="en-US" sz="2000" b="1" dirty="0" smtClean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newCount</a:t>
            </a:r>
            <a:r>
              <a:rPr lang="fr-FR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en-US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sz="200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en-US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GetAllocatedCount</a:t>
            </a:r>
            <a:r>
              <a:rPr lang="en-US" sz="200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());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x:\jd</a:t>
            </a:r>
            <a:r>
              <a:rPr lang="en-US" sz="2000" dirty="0" smtClean="0"/>
              <a:t>\...\</a:t>
            </a:r>
            <a:r>
              <a:rPr lang="en-US" sz="2000" dirty="0"/>
              <a:t>test_array.cpp(67): error : Value of: </a:t>
            </a:r>
            <a:r>
              <a:rPr lang="en-US" sz="2000" dirty="0" err="1"/>
              <a:t>array.GetAllocatedCount</a:t>
            </a:r>
            <a:r>
              <a:rPr lang="en-US" sz="2000" dirty="0"/>
              <a:t>()</a:t>
            </a:r>
          </a:p>
          <a:p>
            <a:pPr marL="0" indent="0">
              <a:buNone/>
            </a:pPr>
            <a:r>
              <a:rPr lang="fr-FR" sz="2000" dirty="0" smtClean="0"/>
              <a:t>  </a:t>
            </a:r>
            <a:r>
              <a:rPr lang="fr-FR" sz="2000" dirty="0" err="1"/>
              <a:t>Actual</a:t>
            </a:r>
            <a:r>
              <a:rPr lang="fr-FR" sz="2000" dirty="0"/>
              <a:t>: 4</a:t>
            </a:r>
          </a:p>
          <a:p>
            <a:pPr marL="0" indent="0">
              <a:buNone/>
            </a:pPr>
            <a:r>
              <a:rPr lang="fr-FR" sz="2000" dirty="0" smtClean="0"/>
              <a:t>  </a:t>
            </a:r>
            <a:r>
              <a:rPr lang="fr-FR" sz="2000" dirty="0" err="1"/>
              <a:t>Expected</a:t>
            </a:r>
            <a:r>
              <a:rPr lang="fr-FR" sz="2000" dirty="0"/>
              <a:t>: newCount+1</a:t>
            </a:r>
          </a:p>
          <a:p>
            <a:pPr marL="0" indent="0">
              <a:buNone/>
            </a:pPr>
            <a:r>
              <a:rPr lang="fr-FR" sz="2000" dirty="0" smtClean="0"/>
              <a:t>  </a:t>
            </a:r>
            <a:r>
              <a:rPr lang="fr-FR" sz="2000" dirty="0" err="1"/>
              <a:t>Which</a:t>
            </a:r>
            <a:r>
              <a:rPr lang="fr-FR" sz="2000" dirty="0"/>
              <a:t> </a:t>
            </a:r>
            <a:r>
              <a:rPr lang="fr-FR" sz="2000" dirty="0" err="1"/>
              <a:t>is</a:t>
            </a:r>
            <a:r>
              <a:rPr lang="fr-FR" sz="2000" dirty="0"/>
              <a:t>: 5</a:t>
            </a:r>
          </a:p>
          <a:p>
            <a:endParaRPr lang="fr-FR" sz="2000" dirty="0"/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97952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Output logs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We</a:t>
            </a:r>
            <a:r>
              <a:rPr lang="fr-FR" dirty="0" smtClean="0"/>
              <a:t>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add</a:t>
            </a:r>
            <a:r>
              <a:rPr lang="fr-FR" dirty="0" smtClean="0"/>
              <a:t> </a:t>
            </a:r>
            <a:r>
              <a:rPr lang="fr-FR" dirty="0" err="1" smtClean="0"/>
              <a:t>something</a:t>
            </a:r>
            <a:r>
              <a:rPr lang="fr-FR" dirty="0" smtClean="0"/>
              <a:t> in the default  message</a:t>
            </a:r>
            <a:r>
              <a:rPr lang="fr-FR" b="1" kern="120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{ASSERT</a:t>
            </a:r>
            <a:r>
              <a:rPr lang="fr-FR" b="1" kern="1200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_|EXPECT</a:t>
            </a:r>
            <a:r>
              <a:rPr lang="fr-FR" b="1" kern="1200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_} </a:t>
            </a:r>
            <a:r>
              <a:rPr lang="fr-FR" dirty="0" smtClean="0"/>
              <a:t>as if </a:t>
            </a:r>
            <a:r>
              <a:rPr lang="fr-FR" dirty="0" err="1" smtClean="0"/>
              <a:t>it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</a:t>
            </a:r>
            <a:r>
              <a:rPr lang="fr-FR" dirty="0" err="1" smtClean="0"/>
              <a:t>stream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15</a:t>
            </a:fld>
            <a:endParaRPr lang="fr-FR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609600" y="3255045"/>
            <a:ext cx="8228013" cy="226218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Times New Roman" pitchFamily="16" charset="0"/>
              <a:buNone/>
            </a:pPr>
            <a:r>
              <a:rPr lang="fr-FR" sz="20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pPr marL="0" indent="0">
              <a:buFont typeface="Times New Roman" pitchFamily="16" charset="0"/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…</a:t>
            </a:r>
          </a:p>
          <a:p>
            <a:pPr marL="0" indent="0">
              <a:buFont typeface="Times New Roman" pitchFamily="16" charset="0"/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ASSERT_TRUE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18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IsEmpty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()) &lt;&lt; </a:t>
            </a:r>
            <a:r>
              <a:rPr lang="fr-FR" sz="1800" b="1" kern="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  <a:r>
              <a:rPr lang="fr-FR" sz="1800" b="1" kern="0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fr-FR" sz="1800" b="1" kern="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kern="0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should</a:t>
            </a:r>
            <a:r>
              <a:rPr lang="fr-FR" sz="1800" b="1" kern="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kern="0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be</a:t>
            </a:r>
            <a:r>
              <a:rPr lang="fr-FR" sz="1800" b="1" kern="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kern="0" dirty="0" err="1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empty</a:t>
            </a:r>
            <a:r>
              <a:rPr lang="fr-FR" sz="1800" b="1" kern="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”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marL="0" indent="0">
              <a:buFont typeface="Times New Roman" pitchFamily="16" charset="0"/>
              <a:buNone/>
            </a:pPr>
            <a:endParaRPr lang="fr-FR" sz="18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fr-FR" sz="1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ASSERT_EQ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lvalue</a:t>
            </a:r>
            <a:r>
              <a:rPr lang="fr-FR" sz="1800" b="1" kern="0" dirty="0" err="1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  <a:r>
              <a:rPr lang="fr-FR" sz="1800" b="1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arrays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fr-FR" sz="18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]) </a:t>
            </a: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&lt;&lt; </a:t>
            </a:r>
            <a:r>
              <a:rPr lang="fr-FR" sz="1800" b="1" kern="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“index ” </a:t>
            </a:r>
            <a:r>
              <a:rPr lang="fr-FR" sz="1800" b="1" kern="0" dirty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&lt;&lt; </a:t>
            </a:r>
            <a:r>
              <a:rPr lang="fr-FR" sz="1800" b="1" kern="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endParaRPr lang="fr-FR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15039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Assertions and </a:t>
            </a:r>
            <a:r>
              <a:rPr lang="fr-FR" dirty="0" err="1" smtClean="0"/>
              <a:t>sub</a:t>
            </a:r>
            <a:r>
              <a:rPr lang="fr-FR" dirty="0" smtClean="0"/>
              <a:t>-routines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Context</a:t>
            </a:r>
            <a:endParaRPr lang="fr-FR" dirty="0" smtClean="0"/>
          </a:p>
          <a:p>
            <a:pPr lvl="1"/>
            <a:r>
              <a:rPr lang="fr-FR" dirty="0" err="1" smtClean="0"/>
              <a:t>Some</a:t>
            </a:r>
            <a:r>
              <a:rPr lang="fr-FR" dirty="0" smtClean="0"/>
              <a:t> assertions in a </a:t>
            </a:r>
            <a:r>
              <a:rPr lang="fr-FR" dirty="0" err="1" smtClean="0"/>
              <a:t>function</a:t>
            </a:r>
            <a:r>
              <a:rPr lang="fr-FR" dirty="0" smtClean="0"/>
              <a:t> </a:t>
            </a:r>
            <a:r>
              <a:rPr lang="fr-FR" dirty="0" err="1" smtClean="0"/>
              <a:t>called</a:t>
            </a:r>
            <a:r>
              <a:rPr lang="fr-FR" dirty="0" smtClean="0"/>
              <a:t> by </a:t>
            </a:r>
            <a:r>
              <a:rPr lang="fr-FR" dirty="0" err="1" smtClean="0"/>
              <a:t>several</a:t>
            </a:r>
            <a:r>
              <a:rPr lang="fr-FR" dirty="0" smtClean="0"/>
              <a:t> tests.</a:t>
            </a:r>
          </a:p>
          <a:p>
            <a:pPr lvl="1"/>
            <a:endParaRPr lang="fr-FR" dirty="0"/>
          </a:p>
          <a:p>
            <a:r>
              <a:rPr lang="fr-FR" dirty="0" err="1" smtClean="0"/>
              <a:t>Problem</a:t>
            </a:r>
            <a:r>
              <a:rPr lang="fr-FR" dirty="0" smtClean="0"/>
              <a:t>:</a:t>
            </a:r>
          </a:p>
          <a:p>
            <a:pPr lvl="1"/>
            <a:r>
              <a:rPr lang="fr-FR" dirty="0" smtClean="0"/>
              <a:t>How to </a:t>
            </a:r>
            <a:r>
              <a:rPr lang="fr-FR" dirty="0" err="1" smtClean="0"/>
              <a:t>knwo</a:t>
            </a:r>
            <a:r>
              <a:rPr lang="fr-FR" dirty="0" smtClean="0"/>
              <a:t> </a:t>
            </a:r>
            <a:r>
              <a:rPr lang="fr-FR" dirty="0" err="1" smtClean="0"/>
              <a:t>which</a:t>
            </a:r>
            <a:r>
              <a:rPr lang="fr-FR" dirty="0" smtClean="0"/>
              <a:t> call has </a:t>
            </a:r>
            <a:r>
              <a:rPr lang="fr-FR" dirty="0" err="1" smtClean="0"/>
              <a:t>failed</a:t>
            </a:r>
            <a:r>
              <a:rPr lang="fr-FR" dirty="0" smtClean="0"/>
              <a:t> ?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60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Several</a:t>
            </a:r>
            <a:r>
              <a:rPr lang="fr-FR" dirty="0" smtClean="0"/>
              <a:t> solutions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dirty="0" err="1" smtClean="0"/>
              <a:t>Add</a:t>
            </a:r>
            <a:r>
              <a:rPr lang="fr-FR" dirty="0" smtClean="0"/>
              <a:t> a message to the assertion to help </a:t>
            </a:r>
            <a:r>
              <a:rPr lang="fr-FR" dirty="0" err="1" smtClean="0"/>
              <a:t>identifying</a:t>
            </a:r>
            <a:r>
              <a:rPr lang="fr-FR" dirty="0" smtClean="0"/>
              <a:t> the call:</a:t>
            </a:r>
          </a:p>
          <a:p>
            <a:pPr marL="914400" lvl="1" indent="-514350">
              <a:buFont typeface="+mj-lt"/>
              <a:buAutoNum type="arabicPeriod"/>
            </a:pPr>
            <a:r>
              <a:rPr lang="fr-FR" dirty="0" smtClean="0"/>
              <a:t>A </a:t>
            </a:r>
            <a:r>
              <a:rPr lang="fr-FR" dirty="0" err="1" smtClean="0"/>
              <a:t>parameter</a:t>
            </a:r>
            <a:r>
              <a:rPr lang="fr-FR" dirty="0" smtClean="0"/>
              <a:t> </a:t>
            </a:r>
            <a:r>
              <a:rPr lang="fr-FR" b="1" i="1" dirty="0" err="1" smtClean="0"/>
              <a:t>const</a:t>
            </a:r>
            <a:r>
              <a:rPr lang="fr-FR" b="1" i="1" dirty="0" smtClean="0"/>
              <a:t> char*</a:t>
            </a:r>
          </a:p>
          <a:p>
            <a:pPr marL="914400" lvl="1" indent="-514350">
              <a:buFont typeface="+mj-lt"/>
              <a:buAutoNum type="arabicPeriod"/>
            </a:pPr>
            <a:r>
              <a:rPr lang="fr-FR" dirty="0" err="1" smtClean="0"/>
              <a:t>Filled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the </a:t>
            </a:r>
            <a:r>
              <a:rPr lang="fr-FR" dirty="0" err="1" smtClean="0"/>
              <a:t>name</a:t>
            </a:r>
            <a:r>
              <a:rPr lang="fr-FR" dirty="0" smtClean="0"/>
              <a:t> of the test: </a:t>
            </a:r>
            <a:r>
              <a:rPr lang="fr-FR" b="1" i="1" dirty="0" err="1" smtClean="0"/>
              <a:t>get_name</a:t>
            </a:r>
            <a:r>
              <a:rPr lang="fr-FR" b="1" i="1" dirty="0" smtClean="0"/>
              <a:t>()</a:t>
            </a:r>
          </a:p>
          <a:p>
            <a:pPr marL="400050" lvl="1" indent="0">
              <a:buNone/>
            </a:pPr>
            <a:endParaRPr lang="fr-FR" b="1" i="1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Use </a:t>
            </a:r>
            <a:r>
              <a:rPr lang="fr-FR" b="1" kern="1200" dirty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SCOPE_TRACE</a:t>
            </a:r>
            <a:r>
              <a:rPr lang="fr-FR" b="1" dirty="0" smtClean="0">
                <a:solidFill>
                  <a:srgbClr val="00B050"/>
                </a:solidFill>
              </a:rPr>
              <a:t>(</a:t>
            </a:r>
            <a:r>
              <a:rPr lang="fr-FR" b="1" i="1" dirty="0" smtClean="0"/>
              <a:t>message</a:t>
            </a:r>
            <a:r>
              <a:rPr lang="fr-FR" b="1" dirty="0" smtClean="0">
                <a:solidFill>
                  <a:srgbClr val="00B050"/>
                </a:solidFill>
              </a:rPr>
              <a:t>);</a:t>
            </a:r>
            <a:endParaRPr lang="fr-FR" b="1" dirty="0">
              <a:solidFill>
                <a:srgbClr val="00B05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97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How to </a:t>
            </a:r>
            <a:r>
              <a:rPr lang="fr-FR" dirty="0" err="1" smtClean="0"/>
              <a:t>temporary</a:t>
            </a:r>
            <a:r>
              <a:rPr lang="fr-FR" dirty="0" smtClean="0"/>
              <a:t> </a:t>
            </a:r>
            <a:r>
              <a:rPr lang="fr-FR" dirty="0" err="1" smtClean="0"/>
              <a:t>disable</a:t>
            </a:r>
            <a:r>
              <a:rPr lang="fr-FR" dirty="0" smtClean="0"/>
              <a:t> a test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18</a:t>
            </a:fld>
            <a:endParaRPr lang="fr-FR"/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8013" cy="4524375"/>
          </a:xfrm>
        </p:spPr>
        <p:txBody>
          <a:bodyPr/>
          <a:lstStyle/>
          <a:p>
            <a:r>
              <a:rPr lang="fr-FR" dirty="0" err="1" smtClean="0"/>
              <a:t>Add</a:t>
            </a:r>
            <a:r>
              <a:rPr lang="fr-FR" dirty="0" smtClean="0"/>
              <a:t> </a:t>
            </a:r>
            <a:r>
              <a:rPr lang="fr-FR" b="1" kern="12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Disabled</a:t>
            </a:r>
            <a:r>
              <a:rPr lang="fr-FR" b="1" kern="1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</a:t>
            </a:r>
            <a:r>
              <a:rPr lang="fr-FR" dirty="0" smtClean="0"/>
              <a:t> in the test </a:t>
            </a:r>
            <a:r>
              <a:rPr lang="fr-FR" dirty="0" err="1" smtClean="0"/>
              <a:t>name</a:t>
            </a:r>
            <a:r>
              <a:rPr lang="fr-FR" dirty="0" smtClean="0"/>
              <a:t> of in the </a:t>
            </a:r>
            <a:r>
              <a:rPr lang="fr-FR" dirty="0" err="1" smtClean="0"/>
              <a:t>fixture</a:t>
            </a:r>
            <a:r>
              <a:rPr lang="fr-FR" dirty="0" smtClean="0"/>
              <a:t> </a:t>
            </a:r>
            <a:r>
              <a:rPr lang="fr-FR" dirty="0" err="1" smtClean="0"/>
              <a:t>name</a:t>
            </a:r>
            <a:r>
              <a:rPr lang="fr-FR" dirty="0" smtClean="0"/>
              <a:t>:</a:t>
            </a:r>
          </a:p>
          <a:p>
            <a:endParaRPr lang="fr-FR" dirty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 bwMode="auto">
          <a:xfrm>
            <a:off x="609601" y="2996952"/>
            <a:ext cx="7994848" cy="316835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marL="342900" indent="-342900" algn="l" defTabSz="449263" rtl="0" eaLnBrk="0" fontAlgn="base" hangingPunct="0">
              <a:spcBef>
                <a:spcPts val="8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32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1pPr>
            <a:lvl2pPr marL="742950" indent="-285750" algn="l" defTabSz="449263" rtl="0" eaLnBrk="0" fontAlgn="base" hangingPunct="0">
              <a:spcBef>
                <a:spcPts val="7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8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2pPr>
            <a:lvl3pPr marL="1143000" indent="-228600" algn="l" defTabSz="449263" rtl="0" eaLnBrk="0" fontAlgn="base" hangingPunct="0">
              <a:spcBef>
                <a:spcPts val="6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•"/>
              <a:defRPr sz="24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3pPr>
            <a:lvl4pPr marL="1600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–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4pPr>
            <a:lvl5pPr marL="20574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Char char="»"/>
              <a:defRPr sz="2000">
                <a:solidFill>
                  <a:srgbClr val="000000"/>
                </a:solidFill>
                <a:latin typeface="+mn-lt"/>
                <a:ea typeface="Lucida Sans Unicode" charset="0"/>
                <a:cs typeface="+mn-cs"/>
              </a:defRPr>
            </a:lvl5pPr>
            <a:lvl6pPr marL="25146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6pPr>
            <a:lvl7pPr marL="29718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7pPr>
            <a:lvl8pPr marL="34290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8pPr>
            <a:lvl9pPr marL="3886200" indent="-228600" algn="l" defTabSz="449263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defRPr sz="2000">
                <a:solidFill>
                  <a:srgbClr val="000000"/>
                </a:solidFill>
                <a:latin typeface="+mn-lt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1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FooTest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DISABLED_test_shouldDo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</a:p>
          <a:p>
            <a:pPr marL="0" indent="0">
              <a:buFont typeface="Times New Roman" pitchFamily="16" charset="0"/>
              <a:buNone/>
            </a:pPr>
            <a:endParaRPr lang="fr-FR" sz="18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DISABLED_</a:t>
            </a:r>
            <a:r>
              <a:rPr lang="fr-FR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FooTestSuite</a:t>
            </a:r>
            <a:r>
              <a:rPr lang="fr-FR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b="1" dirty="0">
                <a:solidFill>
                  <a:srgbClr val="00008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public</a:t>
            </a:r>
            <a:r>
              <a:rPr lang="fr-FR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fr-FR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sz="1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testing</a:t>
            </a:r>
            <a:r>
              <a:rPr lang="fr-FR" sz="1800" dirty="0">
                <a:solidFill>
                  <a:srgbClr val="66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::</a:t>
            </a:r>
            <a:r>
              <a:rPr lang="fr-FR" sz="1800" dirty="0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 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fr-FR" sz="1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endParaRPr lang="fr-FR" sz="18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1800" b="1" dirty="0" smtClean="0">
                <a:solidFill>
                  <a:srgbClr val="EB39B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TEST_F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fr-FR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DISABLED_FooTestSuite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fr-FR" sz="1800" kern="0" dirty="0" err="1" smtClean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test_shouldDo</a:t>
            </a: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fr-FR" sz="1800" b="1" kern="0" dirty="0" smtClean="0">
                <a:solidFill>
                  <a:schemeClr val="accent1">
                    <a:lumMod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{}</a:t>
            </a:r>
            <a:endParaRPr lang="fr-FR" sz="18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endParaRPr lang="fr-FR" sz="2000" b="1" kern="0" dirty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Font typeface="Times New Roman" pitchFamily="16" charset="0"/>
              <a:buNone/>
            </a:pPr>
            <a:endParaRPr lang="fr-FR" sz="2000" b="1" kern="0" dirty="0" smtClean="0">
              <a:solidFill>
                <a:schemeClr val="accent1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kern="0" dirty="0" smtClean="0">
              <a:solidFill>
                <a:prstClr val="black"/>
              </a:solidFill>
              <a:latin typeface="Consolas"/>
            </a:endParaRPr>
          </a:p>
          <a:p>
            <a:pPr marL="0" indent="0">
              <a:buFont typeface="Times New Roman" pitchFamily="16" charset="0"/>
              <a:buNone/>
            </a:pPr>
            <a:endParaRPr lang="fr-FR" kern="0" dirty="0"/>
          </a:p>
        </p:txBody>
      </p:sp>
    </p:spTree>
    <p:extLst>
      <p:ext uri="{BB962C8B-B14F-4D97-AF65-F5344CB8AC3E}">
        <p14:creationId xmlns:p14="http://schemas.microsoft.com/office/powerpoint/2010/main" val="333970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331640" y="5275798"/>
            <a:ext cx="6696744" cy="88753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331640" y="2175047"/>
            <a:ext cx="6696744" cy="136815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Command line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filter</a:t>
            </a:r>
            <a:r>
              <a:rPr lang="fr-FR" dirty="0" smtClean="0"/>
              <a:t> </a:t>
            </a:r>
            <a:r>
              <a:rPr lang="fr-FR" dirty="0" err="1" smtClean="0"/>
              <a:t>executed</a:t>
            </a:r>
            <a:r>
              <a:rPr lang="fr-FR" dirty="0" smtClean="0"/>
              <a:t> tests:</a:t>
            </a:r>
          </a:p>
          <a:p>
            <a:pPr marL="0" indent="0">
              <a:buNone/>
            </a:pP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--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gtest_filter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test_case_name.</a:t>
            </a:r>
            <a:r>
              <a:rPr lang="fr-FR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test_name</a:t>
            </a:r>
            <a:endParaRPr lang="fr-FR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--gtest_filter=test_case_name.</a:t>
            </a:r>
            <a:r>
              <a:rPr lang="fr-F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</a:t>
            </a:r>
          </a:p>
          <a:p>
            <a:pPr marL="0" indent="0">
              <a:buNone/>
            </a:pPr>
            <a:r>
              <a:rPr lang="fr-FR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gtest_filter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fr-FR" sz="2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test_case_name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  <a:r>
              <a:rPr lang="fr-FR" sz="20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*-</a:t>
            </a:r>
            <a:r>
              <a:rPr lang="fr-FR" sz="20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test_name</a:t>
            </a:r>
            <a:endParaRPr lang="fr-FR" sz="2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 algn="ctr">
              <a:buNone/>
            </a:pPr>
            <a:endParaRPr lang="fr-FR" dirty="0" smtClean="0"/>
          </a:p>
          <a:p>
            <a:r>
              <a:rPr lang="fr-FR" dirty="0" err="1" smtClean="0"/>
              <a:t>Allow</a:t>
            </a:r>
            <a:r>
              <a:rPr lang="fr-FR" dirty="0" smtClean="0"/>
              <a:t> to change the </a:t>
            </a:r>
            <a:r>
              <a:rPr lang="fr-FR" dirty="0" err="1" smtClean="0"/>
              <a:t>order</a:t>
            </a:r>
            <a:r>
              <a:rPr lang="fr-FR" dirty="0" smtClean="0"/>
              <a:t> of </a:t>
            </a:r>
            <a:r>
              <a:rPr lang="fr-FR" dirty="0" err="1" smtClean="0"/>
              <a:t>execution</a:t>
            </a:r>
            <a:r>
              <a:rPr lang="fr-FR" smtClean="0"/>
              <a:t> of the tests:</a:t>
            </a:r>
            <a:endParaRPr lang="fr-FR" dirty="0" smtClean="0"/>
          </a:p>
          <a:p>
            <a:pPr marL="0" indent="0">
              <a:buNone/>
            </a:pPr>
            <a:r>
              <a:rPr lang="fr-FR" dirty="0"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--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gtest_shuffle</a:t>
            </a:r>
            <a:endParaRPr lang="fr-FR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--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gtest_shuffle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--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gtest_random_seed</a:t>
            </a: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=xxx</a:t>
            </a:r>
            <a:endParaRPr lang="fr-FR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887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297858" y="5733256"/>
            <a:ext cx="6696744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297858" y="3212976"/>
            <a:ext cx="6696744" cy="50405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  <a:cs typeface="Lucida Sans Unicode" charset="0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Command line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err="1" smtClean="0"/>
              <a:t>Allow</a:t>
            </a:r>
            <a:r>
              <a:rPr lang="fr-FR" dirty="0" smtClean="0"/>
              <a:t> to </a:t>
            </a:r>
            <a:r>
              <a:rPr lang="fr-FR" dirty="0" err="1" smtClean="0"/>
              <a:t>execute</a:t>
            </a:r>
            <a:r>
              <a:rPr lang="fr-FR" dirty="0" smtClean="0"/>
              <a:t> all tests, </a:t>
            </a:r>
            <a:r>
              <a:rPr lang="fr-FR" dirty="0" err="1" smtClean="0"/>
              <a:t>including</a:t>
            </a:r>
            <a:r>
              <a:rPr lang="fr-FR" dirty="0" smtClean="0"/>
              <a:t> </a:t>
            </a:r>
            <a:r>
              <a:rPr lang="fr-FR" dirty="0" err="1" smtClean="0"/>
              <a:t>disabled</a:t>
            </a:r>
            <a:r>
              <a:rPr lang="fr-FR" dirty="0" smtClean="0"/>
              <a:t> tests and </a:t>
            </a:r>
            <a:r>
              <a:rPr lang="fr-FR" dirty="0" err="1" smtClean="0"/>
              <a:t>fixtures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2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	--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gtest_also_run_disabled_tests</a:t>
            </a:r>
            <a:endParaRPr lang="fr-FR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err="1" smtClean="0"/>
              <a:t>Debug</a:t>
            </a:r>
            <a:r>
              <a:rPr lang="fr-FR" dirty="0" smtClean="0"/>
              <a:t>: </a:t>
            </a:r>
            <a:r>
              <a:rPr lang="fr-FR" dirty="0" err="1" smtClean="0"/>
              <a:t>allow</a:t>
            </a:r>
            <a:r>
              <a:rPr lang="fr-FR" dirty="0" smtClean="0"/>
              <a:t> to break </a:t>
            </a:r>
            <a:r>
              <a:rPr lang="fr-FR" dirty="0" err="1" smtClean="0"/>
              <a:t>execution</a:t>
            </a:r>
            <a:r>
              <a:rPr lang="fr-FR" dirty="0" smtClean="0"/>
              <a:t> </a:t>
            </a:r>
            <a:r>
              <a:rPr lang="fr-FR" dirty="0" err="1" smtClean="0"/>
              <a:t>when</a:t>
            </a:r>
            <a:r>
              <a:rPr lang="fr-FR" dirty="0" smtClean="0"/>
              <a:t> an assertion </a:t>
            </a:r>
            <a:r>
              <a:rPr lang="fr-FR" dirty="0" err="1" smtClean="0"/>
              <a:t>fails</a:t>
            </a:r>
            <a:r>
              <a:rPr lang="fr-FR" dirty="0" smtClean="0"/>
              <a:t>:</a:t>
            </a:r>
          </a:p>
          <a:p>
            <a:pPr marL="0" indent="0">
              <a:buNone/>
            </a:pPr>
            <a:endParaRPr lang="fr-FR" sz="20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fr-FR" sz="2000" dirty="0">
                <a:latin typeface="Courier New" panose="02070309020205020404" pitchFamily="49" charset="0"/>
                <a:cs typeface="Courier New" panose="02070309020205020404" pitchFamily="49" charset="0"/>
              </a:rPr>
              <a:t>		--</a:t>
            </a:r>
            <a:r>
              <a:rPr lang="fr-FR" sz="20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gtest_break_on_failure</a:t>
            </a:r>
            <a:endParaRPr lang="fr-FR" sz="2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848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Documentation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Site </a:t>
            </a:r>
            <a:r>
              <a:rPr lang="fr-FR" dirty="0" smtClean="0">
                <a:hlinkClick r:id="rId2"/>
              </a:rPr>
              <a:t>Google test</a:t>
            </a:r>
            <a:endParaRPr lang="fr-FR" dirty="0" smtClean="0"/>
          </a:p>
          <a:p>
            <a:pPr lvl="1"/>
            <a:r>
              <a:rPr lang="fr-FR" dirty="0" smtClean="0"/>
              <a:t>Primer </a:t>
            </a:r>
          </a:p>
          <a:p>
            <a:pPr lvl="1"/>
            <a:r>
              <a:rPr lang="fr-FR" dirty="0" smtClean="0"/>
              <a:t>Advanced </a:t>
            </a:r>
            <a:r>
              <a:rPr lang="fr-FR" dirty="0" smtClean="0"/>
              <a:t>guide</a:t>
            </a:r>
          </a:p>
          <a:p>
            <a:pPr lvl="1"/>
            <a:r>
              <a:rPr lang="fr-FR" dirty="0" smtClean="0"/>
              <a:t>Forum</a:t>
            </a:r>
            <a:endParaRPr lang="fr-FR" dirty="0" smtClean="0"/>
          </a:p>
          <a:p>
            <a:pPr lvl="1"/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1FEB6AD5-6E3E-41C1-82D9-B61EA904F420}" type="slidenum">
              <a:rPr lang="fr-FR" smtClean="0"/>
              <a:pPr>
                <a:defRPr/>
              </a:pPr>
              <a:t>21</a:t>
            </a:fld>
            <a:endParaRPr lang="fr-FR"/>
          </a:p>
        </p:txBody>
      </p:sp>
      <p:pic>
        <p:nvPicPr>
          <p:cNvPr id="5" name="Image 4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436713"/>
            <a:ext cx="295275" cy="142875"/>
          </a:xfrm>
          <a:prstGeom prst="rect">
            <a:avLst/>
          </a:prstGeom>
        </p:spPr>
      </p:pic>
      <p:pic>
        <p:nvPicPr>
          <p:cNvPr id="6" name="Image 5">
            <a:hlinkClick r:id="rId5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24944"/>
            <a:ext cx="295275" cy="142875"/>
          </a:xfrm>
          <a:prstGeom prst="rect">
            <a:avLst/>
          </a:prstGeom>
        </p:spPr>
      </p:pic>
      <p:pic>
        <p:nvPicPr>
          <p:cNvPr id="9" name="Image 8">
            <a:hlinkClick r:id="rId6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429000"/>
            <a:ext cx="295275" cy="14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41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4300</TotalTime>
  <Words>712</Words>
  <Application>Microsoft Office PowerPoint</Application>
  <PresentationFormat>Affichage à l'écran (4:3)</PresentationFormat>
  <Paragraphs>209</Paragraphs>
  <Slides>21</Slides>
  <Notes>10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1_Thème Office</vt:lpstr>
      <vt:lpstr>Google test</vt:lpstr>
      <vt:lpstr>Fonctionnalités</vt:lpstr>
      <vt:lpstr>Simple tests</vt:lpstr>
      <vt:lpstr>Execution</vt:lpstr>
      <vt:lpstr>Test fixture</vt:lpstr>
      <vt:lpstr>Test fixture: declaration</vt:lpstr>
      <vt:lpstr>Test fixture : usage</vt:lpstr>
      <vt:lpstr>Execution</vt:lpstr>
      <vt:lpstr>Disadvantage of test-fixture</vt:lpstr>
      <vt:lpstr>Assertions</vt:lpstr>
      <vt:lpstr>Main assertions (I)</vt:lpstr>
      <vt:lpstr>Main assertions (II)</vt:lpstr>
      <vt:lpstr>Output logs</vt:lpstr>
      <vt:lpstr>Output logs</vt:lpstr>
      <vt:lpstr>Output logs</vt:lpstr>
      <vt:lpstr>Assertions and sub-routines</vt:lpstr>
      <vt:lpstr>Several solutions</vt:lpstr>
      <vt:lpstr>How to temporary disable a test</vt:lpstr>
      <vt:lpstr>Command line</vt:lpstr>
      <vt:lpstr>Command line</vt:lpstr>
      <vt:lpstr>Documentation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tle</dc:creator>
  <cp:lastModifiedBy>Marc Trabucato</cp:lastModifiedBy>
  <cp:revision>1197</cp:revision>
  <cp:lastPrinted>1601-01-01T00:00:00Z</cp:lastPrinted>
  <dcterms:created xsi:type="dcterms:W3CDTF">2004-05-04T13:10:32Z</dcterms:created>
  <dcterms:modified xsi:type="dcterms:W3CDTF">2014-11-18T09:12:42Z</dcterms:modified>
</cp:coreProperties>
</file>