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52"/>
  </p:notesMasterIdLst>
  <p:sldIdLst>
    <p:sldId id="282" r:id="rId2"/>
    <p:sldId id="311" r:id="rId3"/>
    <p:sldId id="349" r:id="rId4"/>
    <p:sldId id="365" r:id="rId5"/>
    <p:sldId id="313" r:id="rId6"/>
    <p:sldId id="359" r:id="rId7"/>
    <p:sldId id="317" r:id="rId8"/>
    <p:sldId id="319" r:id="rId9"/>
    <p:sldId id="358" r:id="rId10"/>
    <p:sldId id="350" r:id="rId11"/>
    <p:sldId id="323" r:id="rId12"/>
    <p:sldId id="351" r:id="rId13"/>
    <p:sldId id="344" r:id="rId14"/>
    <p:sldId id="321" r:id="rId15"/>
    <p:sldId id="353" r:id="rId16"/>
    <p:sldId id="327" r:id="rId17"/>
    <p:sldId id="328" r:id="rId18"/>
    <p:sldId id="329" r:id="rId19"/>
    <p:sldId id="330" r:id="rId20"/>
    <p:sldId id="331" r:id="rId21"/>
    <p:sldId id="347" r:id="rId22"/>
    <p:sldId id="332" r:id="rId23"/>
    <p:sldId id="364" r:id="rId24"/>
    <p:sldId id="366" r:id="rId25"/>
    <p:sldId id="356" r:id="rId26"/>
    <p:sldId id="354" r:id="rId27"/>
    <p:sldId id="348" r:id="rId28"/>
    <p:sldId id="335" r:id="rId29"/>
    <p:sldId id="337" r:id="rId30"/>
    <p:sldId id="357" r:id="rId31"/>
    <p:sldId id="352" r:id="rId32"/>
    <p:sldId id="345" r:id="rId33"/>
    <p:sldId id="315" r:id="rId34"/>
    <p:sldId id="316" r:id="rId35"/>
    <p:sldId id="324" r:id="rId36"/>
    <p:sldId id="325" r:id="rId37"/>
    <p:sldId id="346" r:id="rId38"/>
    <p:sldId id="326" r:id="rId39"/>
    <p:sldId id="308" r:id="rId40"/>
    <p:sldId id="368" r:id="rId41"/>
    <p:sldId id="339" r:id="rId42"/>
    <p:sldId id="340" r:id="rId43"/>
    <p:sldId id="341" r:id="rId44"/>
    <p:sldId id="342" r:id="rId45"/>
    <p:sldId id="360" r:id="rId46"/>
    <p:sldId id="361" r:id="rId47"/>
    <p:sldId id="363" r:id="rId48"/>
    <p:sldId id="310" r:id="rId49"/>
    <p:sldId id="367" r:id="rId50"/>
    <p:sldId id="355" r:id="rId51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9B0"/>
    <a:srgbClr val="EDF76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70701" autoAdjust="0"/>
  </p:normalViewPr>
  <p:slideViewPr>
    <p:cSldViewPr>
      <p:cViewPr varScale="1">
        <p:scale>
          <a:sx n="79" d="100"/>
          <a:sy n="79" d="100"/>
        </p:scale>
        <p:origin x="-1824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30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63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0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4106CD8-9101-4FF8-B1E1-F3D0DAB674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5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http://www.methodsandtools.com/archive/archive.php?id=103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066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 simple interface </a:t>
            </a:r>
            <a:r>
              <a:rPr lang="fr-FR" dirty="0" err="1" smtClean="0"/>
              <a:t>used</a:t>
            </a:r>
            <a:r>
              <a:rPr lang="fr-FR" baseline="0" dirty="0" smtClean="0"/>
              <a:t> by </a:t>
            </a:r>
            <a:r>
              <a:rPr lang="fr-FR" baseline="0" dirty="0" err="1" smtClean="0"/>
              <a:t>samples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616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only</a:t>
            </a:r>
            <a:r>
              <a:rPr lang="fr-FR" dirty="0" smtClean="0"/>
              <a:t> </a:t>
            </a:r>
            <a:r>
              <a:rPr lang="fr-FR" dirty="0" err="1" smtClean="0"/>
              <a:t>mock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want</a:t>
            </a:r>
            <a:r>
              <a:rPr lang="fr-FR" dirty="0" smtClean="0"/>
              <a:t> to control.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But </a:t>
            </a:r>
            <a:r>
              <a:rPr lang="fr-FR" dirty="0" err="1" smtClean="0"/>
              <a:t>we</a:t>
            </a:r>
            <a:r>
              <a:rPr lang="fr-FR" dirty="0" smtClean="0"/>
              <a:t> have to </a:t>
            </a:r>
            <a:r>
              <a:rPr lang="fr-FR" dirty="0" err="1" smtClean="0"/>
              <a:t>define</a:t>
            </a:r>
            <a:r>
              <a:rPr lang="fr-FR" dirty="0" smtClean="0"/>
              <a:t> all </a:t>
            </a:r>
            <a:r>
              <a:rPr lang="fr-FR" dirty="0" err="1" smtClean="0"/>
              <a:t>other</a:t>
            </a:r>
            <a:r>
              <a:rPr lang="fr-FR" dirty="0" smtClean="0"/>
              <a:t> pure abstract </a:t>
            </a:r>
            <a:r>
              <a:rPr lang="fr-FR" dirty="0" err="1" smtClean="0"/>
              <a:t>methods</a:t>
            </a:r>
            <a:r>
              <a:rPr lang="fr-FR" baseline="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call </a:t>
            </a:r>
            <a:r>
              <a:rPr lang="fr-FR" baseline="0" dirty="0" err="1" smtClean="0"/>
              <a:t>these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method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during</a:t>
            </a:r>
            <a:r>
              <a:rPr lang="fr-FR" baseline="0" dirty="0" smtClean="0"/>
              <a:t> tests, but </a:t>
            </a:r>
            <a:r>
              <a:rPr lang="fr-FR" baseline="0" dirty="0" err="1" smtClean="0"/>
              <a:t>there‘s</a:t>
            </a:r>
            <a:r>
              <a:rPr lang="fr-FR" baseline="0" dirty="0" smtClean="0"/>
              <a:t> no </a:t>
            </a:r>
            <a:r>
              <a:rPr lang="fr-FR" baseline="0" dirty="0" err="1" smtClean="0"/>
              <a:t>way</a:t>
            </a:r>
            <a:r>
              <a:rPr lang="fr-FR" baseline="0" dirty="0" smtClean="0"/>
              <a:t> to change </a:t>
            </a:r>
            <a:r>
              <a:rPr lang="fr-FR" baseline="0" dirty="0" err="1" smtClean="0"/>
              <a:t>their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behavior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nor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verify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their</a:t>
            </a:r>
            <a:r>
              <a:rPr lang="fr-FR" baseline="0" dirty="0" smtClean="0"/>
              <a:t> calls.</a:t>
            </a:r>
          </a:p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514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Every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mocked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method</a:t>
            </a:r>
            <a:r>
              <a:rPr lang="fr-FR" baseline="0" dirty="0" smtClean="0"/>
              <a:t> have to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declared</a:t>
            </a:r>
            <a:r>
              <a:rPr lang="fr-FR" baseline="0" dirty="0" smtClean="0"/>
              <a:t> as public, </a:t>
            </a:r>
            <a:r>
              <a:rPr lang="fr-FR" baseline="0" dirty="0" err="1" smtClean="0"/>
              <a:t>because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have to control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 in the test (out of the class).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918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define</a:t>
            </a:r>
            <a:r>
              <a:rPr lang="fr-FR" dirty="0" smtClean="0"/>
              <a:t> the default return value for </a:t>
            </a:r>
            <a:r>
              <a:rPr lang="fr-FR" dirty="0" err="1" smtClean="0"/>
              <a:t>any</a:t>
            </a:r>
            <a:r>
              <a:rPr lang="fr-FR" dirty="0" smtClean="0"/>
              <a:t> </a:t>
            </a:r>
            <a:r>
              <a:rPr lang="fr-FR" dirty="0" err="1" smtClean="0"/>
              <a:t>other</a:t>
            </a:r>
            <a:r>
              <a:rPr lang="fr-FR" dirty="0" smtClean="0"/>
              <a:t> type.</a:t>
            </a:r>
            <a:endParaRPr lang="fr-FR" baseline="0" dirty="0" smtClean="0"/>
          </a:p>
          <a:p>
            <a:r>
              <a:rPr lang="fr-FR" baseline="0" dirty="0" err="1" smtClean="0"/>
              <a:t>See</a:t>
            </a:r>
            <a:r>
              <a:rPr lang="fr-FR" baseline="0" dirty="0" smtClean="0"/>
              <a:t>: </a:t>
            </a:r>
            <a:r>
              <a:rPr lang="fr-FR" dirty="0" smtClean="0"/>
              <a:t>http://code.google.com/p/googlemock/wiki/CheatSheet#Setting_Default_Actions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008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err="1" smtClean="0"/>
              <a:t>When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method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called</a:t>
            </a:r>
            <a:r>
              <a:rPr lang="fr-FR" baseline="0" dirty="0" smtClean="0"/>
              <a:t> on the </a:t>
            </a:r>
            <a:r>
              <a:rPr lang="fr-FR" baseline="0" dirty="0" err="1" smtClean="0"/>
              <a:t>object</a:t>
            </a:r>
            <a:r>
              <a:rPr lang="fr-FR" baseline="0" dirty="0" smtClean="0"/>
              <a:t>, and </a:t>
            </a:r>
            <a:r>
              <a:rPr lang="fr-FR" baseline="0" dirty="0" err="1" smtClean="0"/>
              <a:t>when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parameters</a:t>
            </a:r>
            <a:r>
              <a:rPr lang="fr-FR" baseline="0" dirty="0" smtClean="0"/>
              <a:t> match the </a:t>
            </a:r>
            <a:r>
              <a:rPr lang="fr-FR" baseline="0" dirty="0" err="1" smtClean="0"/>
              <a:t>matchers</a:t>
            </a:r>
            <a:r>
              <a:rPr lang="fr-FR" baseline="0" dirty="0" smtClean="0"/>
              <a:t>, the action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done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289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smtClean="0"/>
              <a:t>_</a:t>
            </a:r>
            <a:r>
              <a:rPr lang="fr-FR" baseline="0" dirty="0" smtClean="0"/>
              <a:t> : </a:t>
            </a:r>
            <a:r>
              <a:rPr lang="fr-FR" baseline="0" dirty="0" err="1" smtClean="0"/>
              <a:t>universal</a:t>
            </a:r>
            <a:r>
              <a:rPr lang="fr-FR" baseline="0" dirty="0" smtClean="0"/>
              <a:t> matcher</a:t>
            </a:r>
            <a:endParaRPr lang="fr-FR" dirty="0" smtClean="0"/>
          </a:p>
          <a:p>
            <a:pPr marL="171450" indent="-171450">
              <a:buFontTx/>
              <a:buChar char="-"/>
            </a:pPr>
            <a:r>
              <a:rPr lang="fr-FR" dirty="0" smtClean="0"/>
              <a:t>ON_CALL directives</a:t>
            </a:r>
            <a:r>
              <a:rPr lang="fr-FR" baseline="0" dirty="0" smtClean="0"/>
              <a:t> </a:t>
            </a:r>
            <a:r>
              <a:rPr lang="fr-FR" dirty="0" smtClean="0"/>
              <a:t>are </a:t>
            </a:r>
            <a:r>
              <a:rPr lang="fr-FR" dirty="0" err="1" smtClean="0"/>
              <a:t>stacked</a:t>
            </a:r>
            <a:endParaRPr lang="fr-FR" dirty="0" smtClean="0"/>
          </a:p>
          <a:p>
            <a:pPr marL="171450" indent="-171450">
              <a:buFontTx/>
              <a:buChar char="-"/>
            </a:pPr>
            <a:r>
              <a:rPr lang="fr-FR" dirty="0" err="1" smtClean="0"/>
              <a:t>They</a:t>
            </a:r>
            <a:r>
              <a:rPr lang="fr-FR" dirty="0" smtClean="0"/>
              <a:t> are all </a:t>
            </a:r>
            <a:r>
              <a:rPr lang="fr-FR" dirty="0" err="1" smtClean="0"/>
              <a:t>evaluated</a:t>
            </a:r>
            <a:r>
              <a:rPr lang="fr-FR" dirty="0" smtClean="0"/>
              <a:t> in the </a:t>
            </a:r>
            <a:r>
              <a:rPr lang="fr-FR" b="1" dirty="0" err="1" smtClean="0"/>
              <a:t>order</a:t>
            </a:r>
            <a:r>
              <a:rPr lang="fr-FR" b="1" baseline="0" dirty="0" smtClean="0"/>
              <a:t> of </a:t>
            </a:r>
            <a:r>
              <a:rPr lang="fr-FR" b="1" baseline="0" dirty="0" err="1" smtClean="0"/>
              <a:t>declaration</a:t>
            </a:r>
            <a:r>
              <a:rPr lang="fr-FR" baseline="0" dirty="0" smtClean="0"/>
              <a:t> (</a:t>
            </a:r>
            <a:r>
              <a:rPr lang="fr-FR" baseline="0" dirty="0" err="1" smtClean="0"/>
              <a:t>ther</a:t>
            </a:r>
            <a:r>
              <a:rPr lang="fr-FR" baseline="0" dirty="0" smtClean="0"/>
              <a:t> first one, the </a:t>
            </a:r>
            <a:r>
              <a:rPr lang="fr-FR" baseline="0" dirty="0" err="1" smtClean="0"/>
              <a:t>nthe</a:t>
            </a:r>
            <a:r>
              <a:rPr lang="fr-FR" baseline="0" dirty="0" smtClean="0"/>
              <a:t> second one).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The </a:t>
            </a:r>
            <a:r>
              <a:rPr lang="fr-FR" b="1" baseline="0" dirty="0" smtClean="0"/>
              <a:t>LAST</a:t>
            </a:r>
            <a:r>
              <a:rPr lang="fr-FR" baseline="0" dirty="0" smtClean="0"/>
              <a:t> directive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matches the </a:t>
            </a:r>
            <a:r>
              <a:rPr lang="fr-FR" baseline="0" dirty="0" err="1" smtClean="0"/>
              <a:t>parameters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executed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289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err="1" smtClean="0"/>
              <a:t>Every</a:t>
            </a:r>
            <a:r>
              <a:rPr lang="fr-FR" dirty="0" smtClean="0"/>
              <a:t> call to mock_obj.Operator1()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redirected</a:t>
            </a:r>
            <a:r>
              <a:rPr lang="fr-FR" dirty="0" smtClean="0"/>
              <a:t> to </a:t>
            </a:r>
            <a:r>
              <a:rPr lang="fr-FR" dirty="0" err="1" smtClean="0"/>
              <a:t>sign</a:t>
            </a:r>
            <a:r>
              <a:rPr lang="fr-FR" dirty="0" smtClean="0"/>
              <a:t>(), </a:t>
            </a:r>
            <a:r>
              <a:rPr lang="fr-FR" dirty="0" err="1" smtClean="0"/>
              <a:t>whatever</a:t>
            </a:r>
            <a:r>
              <a:rPr lang="fr-FR" dirty="0" smtClean="0"/>
              <a:t> the value of the </a:t>
            </a:r>
            <a:r>
              <a:rPr lang="fr-FR" dirty="0" err="1" smtClean="0"/>
              <a:t>parameter</a:t>
            </a:r>
            <a:r>
              <a:rPr lang="fr-FR" baseline="0" dirty="0" smtClean="0"/>
              <a:t>.</a:t>
            </a:r>
          </a:p>
          <a:p>
            <a:pPr marL="171450" marR="0" indent="-17145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Char char="-"/>
              <a:tabLst/>
              <a:defRPr/>
            </a:pPr>
            <a:endParaRPr lang="fr-FR" baseline="0" dirty="0" smtClean="0"/>
          </a:p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694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848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Field(…) : </a:t>
            </a:r>
            <a:r>
              <a:rPr lang="fr-FR" dirty="0" err="1" smtClean="0"/>
              <a:t>when</a:t>
            </a:r>
            <a:r>
              <a:rPr lang="fr-FR" dirty="0" smtClean="0"/>
              <a:t> the </a:t>
            </a:r>
            <a:r>
              <a:rPr lang="fr-FR" dirty="0" err="1" smtClean="0"/>
              <a:t>parameter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complex</a:t>
            </a:r>
            <a:r>
              <a:rPr lang="fr-FR" dirty="0" smtClean="0"/>
              <a:t> </a:t>
            </a:r>
            <a:r>
              <a:rPr lang="fr-FR" dirty="0" err="1" smtClean="0"/>
              <a:t>object</a:t>
            </a:r>
            <a:r>
              <a:rPr lang="fr-FR" dirty="0" smtClean="0"/>
              <a:t>,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apply</a:t>
            </a:r>
            <a:r>
              <a:rPr lang="fr-FR" dirty="0" smtClean="0"/>
              <a:t> the matcher on </a:t>
            </a:r>
            <a:r>
              <a:rPr lang="fr-FR" dirty="0" err="1" smtClean="0"/>
              <a:t>only</a:t>
            </a:r>
            <a:r>
              <a:rPr lang="fr-FR" dirty="0" smtClean="0"/>
              <a:t> one of </a:t>
            </a:r>
            <a:r>
              <a:rPr lang="fr-FR" dirty="0" err="1" smtClean="0"/>
              <a:t>its</a:t>
            </a:r>
            <a:r>
              <a:rPr lang="fr-FR" dirty="0" smtClean="0"/>
              <a:t> public </a:t>
            </a:r>
            <a:r>
              <a:rPr lang="fr-FR" smtClean="0"/>
              <a:t>attributes.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762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Char char="-"/>
              <a:tabLst/>
              <a:defRPr/>
            </a:pPr>
            <a:endParaRPr lang="fr-FR" baseline="0" dirty="0" smtClean="0"/>
          </a:p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3694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397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err="1" smtClean="0"/>
              <a:t>Usualy</a:t>
            </a:r>
            <a:r>
              <a:rPr lang="fr-FR" dirty="0" smtClean="0"/>
              <a:t>, a matcher « </a:t>
            </a:r>
            <a:r>
              <a:rPr lang="fr-FR" dirty="0" err="1" smtClean="0"/>
              <a:t>works</a:t>
            </a:r>
            <a:r>
              <a:rPr lang="fr-FR" dirty="0" smtClean="0"/>
              <a:t> » on a unique </a:t>
            </a:r>
            <a:r>
              <a:rPr lang="fr-FR" dirty="0" err="1" smtClean="0"/>
              <a:t>parameter</a:t>
            </a:r>
            <a:r>
              <a:rPr lang="fr-FR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Multi-arguments </a:t>
            </a:r>
            <a:r>
              <a:rPr lang="fr-FR" dirty="0" err="1" smtClean="0"/>
              <a:t>matchers</a:t>
            </a:r>
            <a:r>
              <a:rPr lang="fr-FR" dirty="0" smtClean="0"/>
              <a:t> </a:t>
            </a:r>
            <a:r>
              <a:rPr lang="fr-FR" dirty="0" err="1" smtClean="0"/>
              <a:t>allow</a:t>
            </a:r>
            <a:r>
              <a:rPr lang="fr-FR" dirty="0" smtClean="0"/>
              <a:t> to </a:t>
            </a:r>
            <a:r>
              <a:rPr lang="fr-FR" dirty="0" err="1" smtClean="0"/>
              <a:t>take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</a:t>
            </a:r>
            <a:r>
              <a:rPr lang="fr-FR" dirty="0" err="1" smtClean="0"/>
              <a:t>account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several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parameters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665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26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963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Inc4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for </a:t>
            </a:r>
            <a:r>
              <a:rPr lang="fr-FR" dirty="0" err="1" smtClean="0"/>
              <a:t>functions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receive</a:t>
            </a:r>
            <a:r>
              <a:rPr lang="fr-FR" dirty="0" smtClean="0"/>
              <a:t> 1</a:t>
            </a:r>
            <a:r>
              <a:rPr lang="fr-FR" baseline="0" dirty="0" smtClean="0"/>
              <a:t> or more </a:t>
            </a:r>
            <a:r>
              <a:rPr lang="fr-FR" baseline="0" dirty="0" err="1" smtClean="0"/>
              <a:t>parameters</a:t>
            </a:r>
            <a:r>
              <a:rPr lang="fr-FR" baseline="0" dirty="0" smtClean="0"/>
              <a:t>.</a:t>
            </a: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baseline="0" dirty="0" err="1" smtClean="0"/>
              <a:t>Sum</a:t>
            </a:r>
            <a:r>
              <a:rPr lang="fr-FR" baseline="0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for </a:t>
            </a:r>
            <a:r>
              <a:rPr lang="fr-FR" dirty="0" err="1" smtClean="0"/>
              <a:t>functions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receive</a:t>
            </a:r>
            <a:r>
              <a:rPr lang="fr-FR" dirty="0" smtClean="0"/>
              <a:t> 2</a:t>
            </a:r>
            <a:r>
              <a:rPr lang="fr-FR" baseline="0" dirty="0" smtClean="0"/>
              <a:t> or more </a:t>
            </a:r>
            <a:r>
              <a:rPr lang="fr-FR" baseline="0" dirty="0" err="1" smtClean="0"/>
              <a:t>parameters</a:t>
            </a:r>
            <a:r>
              <a:rPr lang="fr-FR" baseline="0" dirty="0" smtClean="0"/>
              <a:t>.</a:t>
            </a:r>
            <a:endParaRPr lang="fr-FR" dirty="0" smtClean="0"/>
          </a:p>
          <a:p>
            <a:r>
              <a:rPr lang="fr-FR" dirty="0" err="1" smtClean="0"/>
              <a:t>See</a:t>
            </a:r>
            <a:r>
              <a:rPr lang="fr-FR" dirty="0" smtClean="0"/>
              <a:t> : http://code.google.com/p/googlemock/wiki/CheatSheet#Actions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397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2893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2 and </a:t>
            </a:r>
            <a:r>
              <a:rPr lang="fr-FR" dirty="0" err="1" smtClean="0"/>
              <a:t>only</a:t>
            </a:r>
            <a:r>
              <a:rPr lang="fr-FR" dirty="0" smtClean="0"/>
              <a:t> 2 calls to Operator1(32), and </a:t>
            </a:r>
            <a:r>
              <a:rPr lang="fr-FR" dirty="0" err="1" smtClean="0"/>
              <a:t>any</a:t>
            </a:r>
            <a:r>
              <a:rPr lang="fr-FR" dirty="0" smtClean="0"/>
              <a:t> </a:t>
            </a:r>
            <a:r>
              <a:rPr lang="fr-FR" dirty="0" err="1" smtClean="0"/>
              <a:t>number</a:t>
            </a:r>
            <a:r>
              <a:rPr lang="fr-FR" dirty="0" smtClean="0"/>
              <a:t> of calls (</a:t>
            </a:r>
            <a:r>
              <a:rPr lang="fr-FR" dirty="0" err="1" smtClean="0"/>
              <a:t>including</a:t>
            </a:r>
            <a:r>
              <a:rPr lang="fr-FR" dirty="0" smtClean="0"/>
              <a:t> 0) </a:t>
            </a:r>
            <a:r>
              <a:rPr lang="fr-FR" dirty="0" err="1" smtClean="0"/>
              <a:t>with</a:t>
            </a:r>
            <a:r>
              <a:rPr lang="fr-FR" dirty="0" smtClean="0"/>
              <a:t> value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than</a:t>
            </a:r>
            <a:r>
              <a:rPr lang="fr-FR" dirty="0" smtClean="0"/>
              <a:t> 32.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4902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Only</a:t>
            </a:r>
            <a:r>
              <a:rPr lang="fr-FR" dirty="0" smtClean="0"/>
              <a:t> calls </a:t>
            </a:r>
            <a:r>
              <a:rPr lang="fr-FR" dirty="0" err="1" smtClean="0"/>
              <a:t>with</a:t>
            </a:r>
            <a:r>
              <a:rPr lang="fr-FR" dirty="0" smtClean="0"/>
              <a:t> not 0 value.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490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The first call </a:t>
            </a:r>
            <a:r>
              <a:rPr lang="fr-FR" dirty="0" err="1" smtClean="0"/>
              <a:t>returns</a:t>
            </a:r>
            <a:r>
              <a:rPr lang="fr-FR" dirty="0" smtClean="0"/>
              <a:t> NULL, the second one </a:t>
            </a:r>
            <a:r>
              <a:rPr lang="fr-FR" dirty="0" err="1" smtClean="0"/>
              <a:t>returns</a:t>
            </a:r>
            <a:r>
              <a:rPr lang="fr-FR" dirty="0" smtClean="0"/>
              <a:t> the default value (NULL or the value </a:t>
            </a:r>
            <a:r>
              <a:rPr lang="fr-FR" dirty="0" err="1" smtClean="0"/>
              <a:t>defined</a:t>
            </a:r>
            <a:r>
              <a:rPr lang="fr-FR" dirty="0" smtClean="0"/>
              <a:t> by a ON_CALL).</a:t>
            </a:r>
          </a:p>
          <a:p>
            <a:r>
              <a:rPr lang="fr-FR" dirty="0" smtClean="0"/>
              <a:t>Operator1()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called</a:t>
            </a:r>
            <a:r>
              <a:rPr lang="fr-FR" dirty="0" smtClean="0"/>
              <a:t> </a:t>
            </a:r>
            <a:r>
              <a:rPr lang="fr-FR" dirty="0" err="1" smtClean="0"/>
              <a:t>exactly</a:t>
            </a:r>
            <a:r>
              <a:rPr lang="fr-FR" dirty="0" smtClean="0"/>
              <a:t> </a:t>
            </a:r>
            <a:r>
              <a:rPr lang="fr-FR" dirty="0" err="1" smtClean="0"/>
              <a:t>twice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4902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The first call </a:t>
            </a:r>
            <a:r>
              <a:rPr lang="fr-FR" dirty="0" err="1" smtClean="0"/>
              <a:t>returns</a:t>
            </a:r>
            <a:r>
              <a:rPr lang="fr-FR" dirty="0" smtClean="0"/>
              <a:t> NULL, the </a:t>
            </a:r>
            <a:r>
              <a:rPr lang="fr-FR" dirty="0" err="1" smtClean="0"/>
              <a:t>next</a:t>
            </a:r>
            <a:r>
              <a:rPr lang="fr-FR" dirty="0" smtClean="0"/>
              <a:t> calls return the default value (NULL or the value </a:t>
            </a:r>
            <a:r>
              <a:rPr lang="fr-FR" dirty="0" err="1" smtClean="0"/>
              <a:t>defined</a:t>
            </a:r>
            <a:r>
              <a:rPr lang="fr-FR" dirty="0" smtClean="0"/>
              <a:t> by a ON_CALL).</a:t>
            </a:r>
          </a:p>
          <a:p>
            <a:r>
              <a:rPr lang="fr-FR" dirty="0" smtClean="0"/>
              <a:t>Operator1()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called</a:t>
            </a:r>
            <a:r>
              <a:rPr lang="fr-FR" dirty="0" smtClean="0"/>
              <a:t> at least once.</a:t>
            </a:r>
          </a:p>
          <a:p>
            <a:endParaRPr lang="fr-FR" dirty="0" smtClean="0"/>
          </a:p>
          <a:p>
            <a:r>
              <a:rPr lang="fr-FR" dirty="0" err="1" smtClean="0"/>
              <a:t>There’s</a:t>
            </a:r>
            <a:r>
              <a:rPr lang="fr-FR" dirty="0" smtClean="0"/>
              <a:t> no macro </a:t>
            </a:r>
            <a:r>
              <a:rPr lang="fr-FR" dirty="0" err="1" smtClean="0"/>
              <a:t>WillTwice</a:t>
            </a:r>
            <a:r>
              <a:rPr lang="fr-FR" dirty="0" smtClean="0"/>
              <a:t>(),</a:t>
            </a:r>
            <a:r>
              <a:rPr lang="fr-FR" baseline="0" dirty="0" smtClean="0"/>
              <a:t> …</a:t>
            </a:r>
            <a:r>
              <a:rPr lang="fr-FR" baseline="0" dirty="0" err="1" smtClean="0"/>
              <a:t>Will</a:t>
            </a:r>
            <a:r>
              <a:rPr lang="fr-FR" b="1" i="1" baseline="0" dirty="0" err="1" smtClean="0"/>
              <a:t>n</a:t>
            </a:r>
            <a:r>
              <a:rPr lang="fr-FR" baseline="0" dirty="0" smtClean="0"/>
              <a:t>().</a:t>
            </a:r>
            <a:endParaRPr lang="fr-FR" dirty="0" smtClean="0"/>
          </a:p>
          <a:p>
            <a:r>
              <a:rPr lang="fr-FR" dirty="0" err="1" smtClean="0"/>
              <a:t>WillRepeatedly</a:t>
            </a:r>
            <a:r>
              <a:rPr lang="fr-FR" dirty="0" smtClean="0"/>
              <a:t>() : </a:t>
            </a:r>
            <a:r>
              <a:rPr lang="fr-FR" dirty="0" err="1" smtClean="0"/>
              <a:t>it’s</a:t>
            </a:r>
            <a:r>
              <a:rPr lang="fr-FR" dirty="0" smtClean="0"/>
              <a:t> not possible to </a:t>
            </a:r>
            <a:r>
              <a:rPr lang="fr-FR" dirty="0" err="1" smtClean="0"/>
              <a:t>define</a:t>
            </a:r>
            <a:r>
              <a:rPr lang="fr-FR" dirty="0" smtClean="0"/>
              <a:t> a minimum, a maximum or an</a:t>
            </a:r>
            <a:r>
              <a:rPr lang="fr-FR" baseline="0" dirty="0" smtClean="0"/>
              <a:t> exact</a:t>
            </a:r>
            <a:r>
              <a:rPr lang="fr-FR" dirty="0" smtClean="0"/>
              <a:t> </a:t>
            </a:r>
            <a:r>
              <a:rPr lang="fr-FR" dirty="0" err="1" smtClean="0"/>
              <a:t>number</a:t>
            </a:r>
            <a:r>
              <a:rPr lang="fr-FR" dirty="0" smtClean="0"/>
              <a:t> of calls.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4902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The first call </a:t>
            </a:r>
            <a:r>
              <a:rPr lang="fr-FR" dirty="0" err="1" smtClean="0"/>
              <a:t>returns</a:t>
            </a:r>
            <a:r>
              <a:rPr lang="fr-FR" dirty="0" smtClean="0"/>
              <a:t> NULL, the </a:t>
            </a:r>
            <a:r>
              <a:rPr lang="fr-FR" dirty="0" err="1" smtClean="0"/>
              <a:t>next</a:t>
            </a:r>
            <a:r>
              <a:rPr lang="fr-FR" dirty="0" smtClean="0"/>
              <a:t> calls return the default value (NULL or the value </a:t>
            </a:r>
            <a:r>
              <a:rPr lang="fr-FR" dirty="0" err="1" smtClean="0"/>
              <a:t>defined</a:t>
            </a:r>
            <a:r>
              <a:rPr lang="fr-FR" dirty="0" smtClean="0"/>
              <a:t> by a ON_CALL).</a:t>
            </a:r>
          </a:p>
          <a:p>
            <a:r>
              <a:rPr lang="fr-FR" dirty="0" smtClean="0"/>
              <a:t>Due to Times(</a:t>
            </a:r>
            <a:r>
              <a:rPr lang="fr-FR" dirty="0" err="1" smtClean="0"/>
              <a:t>AnyNumber</a:t>
            </a:r>
            <a:r>
              <a:rPr lang="fr-FR" dirty="0" smtClean="0"/>
              <a:t>()), Operator1()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called</a:t>
            </a:r>
            <a:r>
              <a:rPr lang="fr-FR" dirty="0" smtClean="0"/>
              <a:t> </a:t>
            </a:r>
            <a:r>
              <a:rPr lang="fr-FR" dirty="0" err="1" smtClean="0"/>
              <a:t>any</a:t>
            </a:r>
            <a:r>
              <a:rPr lang="fr-FR" dirty="0" smtClean="0"/>
              <a:t> </a:t>
            </a:r>
            <a:r>
              <a:rPr lang="fr-FR" dirty="0" err="1" smtClean="0"/>
              <a:t>number</a:t>
            </a:r>
            <a:r>
              <a:rPr lang="fr-FR" dirty="0" smtClean="0"/>
              <a:t> of times (</a:t>
            </a:r>
            <a:r>
              <a:rPr lang="fr-FR" dirty="0" err="1" smtClean="0"/>
              <a:t>including</a:t>
            </a:r>
            <a:r>
              <a:rPr lang="fr-FR" dirty="0" smtClean="0"/>
              <a:t> 0).</a:t>
            </a:r>
          </a:p>
          <a:p>
            <a:endParaRPr lang="fr-FR" dirty="0" smtClean="0"/>
          </a:p>
          <a:p>
            <a:r>
              <a:rPr lang="fr-FR" dirty="0" smtClean="0"/>
              <a:t>Times() « </a:t>
            </a:r>
            <a:r>
              <a:rPr lang="fr-FR" dirty="0" err="1" smtClean="0"/>
              <a:t>overrides</a:t>
            </a:r>
            <a:r>
              <a:rPr lang="fr-FR" dirty="0" smtClean="0"/>
              <a:t> » the </a:t>
            </a:r>
            <a:r>
              <a:rPr lang="fr-FR" dirty="0" err="1" smtClean="0"/>
              <a:t>number</a:t>
            </a:r>
            <a:r>
              <a:rPr lang="fr-FR" dirty="0" smtClean="0"/>
              <a:t> of calls </a:t>
            </a:r>
            <a:r>
              <a:rPr lang="fr-FR" dirty="0" err="1" smtClean="0"/>
              <a:t>defined</a:t>
            </a:r>
            <a:r>
              <a:rPr lang="fr-FR" dirty="0" smtClean="0"/>
              <a:t> by </a:t>
            </a:r>
            <a:r>
              <a:rPr lang="fr-FR" baseline="0" dirty="0" err="1" smtClean="0"/>
              <a:t>WillOnce</a:t>
            </a:r>
            <a:r>
              <a:rPr lang="fr-FR" baseline="0" dirty="0" smtClean="0"/>
              <a:t>() &amp; </a:t>
            </a:r>
            <a:r>
              <a:rPr lang="fr-FR" baseline="0" dirty="0" err="1" smtClean="0"/>
              <a:t>WillRepeatedly</a:t>
            </a:r>
            <a:r>
              <a:rPr lang="fr-FR" baseline="0" dirty="0" smtClean="0"/>
              <a:t>().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4902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The first call </a:t>
            </a:r>
            <a:r>
              <a:rPr lang="fr-FR" dirty="0" err="1" smtClean="0"/>
              <a:t>returns</a:t>
            </a:r>
            <a:r>
              <a:rPr lang="fr-FR" dirty="0" smtClean="0"/>
              <a:t> NULL, the </a:t>
            </a:r>
            <a:r>
              <a:rPr lang="fr-FR" dirty="0" err="1" smtClean="0"/>
              <a:t>next</a:t>
            </a:r>
            <a:r>
              <a:rPr lang="fr-FR" dirty="0" smtClean="0"/>
              <a:t> calls return the default value (NULL or the value </a:t>
            </a:r>
            <a:r>
              <a:rPr lang="fr-FR" dirty="0" err="1" smtClean="0"/>
              <a:t>defined</a:t>
            </a:r>
            <a:r>
              <a:rPr lang="fr-FR" dirty="0" smtClean="0"/>
              <a:t> by a ON_CALL).</a:t>
            </a:r>
          </a:p>
          <a:p>
            <a:r>
              <a:rPr lang="fr-FR" dirty="0" smtClean="0"/>
              <a:t>Operator1()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called</a:t>
            </a:r>
            <a:r>
              <a:rPr lang="fr-FR" dirty="0" smtClean="0"/>
              <a:t> at least 3 times.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4902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We</a:t>
            </a:r>
            <a:r>
              <a:rPr lang="fr-FR" dirty="0" smtClean="0"/>
              <a:t> must have : one call to Oper0(), </a:t>
            </a:r>
            <a:r>
              <a:rPr lang="fr-FR" dirty="0" err="1" smtClean="0"/>
              <a:t>then</a:t>
            </a:r>
            <a:r>
              <a:rPr lang="fr-FR" dirty="0" smtClean="0"/>
              <a:t> 2 calls to Oper1(),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then</a:t>
            </a:r>
            <a:r>
              <a:rPr lang="fr-FR" baseline="0" dirty="0" smtClean="0"/>
              <a:t> a call to Oper2(), </a:t>
            </a:r>
            <a:r>
              <a:rPr lang="fr-FR" baseline="0" dirty="0" err="1" smtClean="0"/>
              <a:t>then</a:t>
            </a:r>
            <a:r>
              <a:rPr lang="fr-FR" baseline="0" dirty="0" smtClean="0"/>
              <a:t> a call to Oper0()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85126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err="1" smtClean="0"/>
              <a:t>Draw</a:t>
            </a:r>
            <a:r>
              <a:rPr lang="fr-FR" dirty="0" smtClean="0"/>
              <a:t>()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called</a:t>
            </a:r>
            <a:r>
              <a:rPr lang="fr-FR" dirty="0" smtClean="0"/>
              <a:t> </a:t>
            </a:r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 smtClean="0"/>
              <a:t>InitX</a:t>
            </a:r>
            <a:r>
              <a:rPr lang="fr-FR" dirty="0" smtClean="0"/>
              <a:t>() &amp; </a:t>
            </a:r>
            <a:r>
              <a:rPr lang="fr-FR" dirty="0" err="1" smtClean="0"/>
              <a:t>InitY</a:t>
            </a:r>
            <a:r>
              <a:rPr lang="fr-FR" dirty="0" smtClean="0"/>
              <a:t>()</a:t>
            </a:r>
          </a:p>
          <a:p>
            <a:pPr marL="171450" marR="0" indent="-17145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Char char="-"/>
              <a:tabLst/>
              <a:defRPr/>
            </a:pPr>
            <a:r>
              <a:rPr lang="fr-FR" dirty="0" smtClean="0"/>
              <a:t>But </a:t>
            </a:r>
            <a:r>
              <a:rPr lang="fr-FR" dirty="0" err="1" smtClean="0"/>
              <a:t>there’s</a:t>
            </a:r>
            <a:r>
              <a:rPr lang="fr-FR" dirty="0" smtClean="0"/>
              <a:t> no </a:t>
            </a:r>
            <a:r>
              <a:rPr lang="fr-FR" dirty="0" err="1" smtClean="0"/>
              <a:t>constraint</a:t>
            </a:r>
            <a:r>
              <a:rPr lang="fr-FR" dirty="0" smtClean="0"/>
              <a:t> </a:t>
            </a:r>
            <a:r>
              <a:rPr lang="fr-FR" dirty="0" err="1" smtClean="0"/>
              <a:t>between</a:t>
            </a:r>
            <a:r>
              <a:rPr lang="fr-FR" dirty="0" smtClean="0"/>
              <a:t> calls to </a:t>
            </a:r>
            <a:r>
              <a:rPr lang="fr-FR" dirty="0" err="1" smtClean="0"/>
              <a:t>InitX</a:t>
            </a:r>
            <a:r>
              <a:rPr lang="fr-FR" dirty="0" smtClean="0"/>
              <a:t>() &amp; </a:t>
            </a:r>
            <a:r>
              <a:rPr lang="fr-FR" dirty="0" err="1" smtClean="0"/>
              <a:t>InitY</a:t>
            </a:r>
            <a:r>
              <a:rPr lang="fr-FR" dirty="0" smtClean="0"/>
              <a:t>()</a:t>
            </a:r>
          </a:p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5256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err="1" smtClean="0"/>
              <a:t>Draw</a:t>
            </a:r>
            <a:r>
              <a:rPr lang="fr-FR" dirty="0" smtClean="0"/>
              <a:t>()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called</a:t>
            </a:r>
            <a:r>
              <a:rPr lang="fr-FR" dirty="0" smtClean="0"/>
              <a:t> </a:t>
            </a:r>
            <a:r>
              <a:rPr lang="fr-FR" dirty="0" err="1" smtClean="0"/>
              <a:t>after</a:t>
            </a:r>
            <a:r>
              <a:rPr lang="fr-FR" dirty="0" smtClean="0"/>
              <a:t> </a:t>
            </a:r>
            <a:r>
              <a:rPr lang="fr-FR" dirty="0" err="1" smtClean="0"/>
              <a:t>InitX</a:t>
            </a:r>
            <a:r>
              <a:rPr lang="fr-FR" dirty="0" smtClean="0"/>
              <a:t>() &amp; </a:t>
            </a:r>
            <a:r>
              <a:rPr lang="fr-FR" dirty="0" err="1" smtClean="0"/>
              <a:t>InitY</a:t>
            </a:r>
            <a:r>
              <a:rPr lang="fr-FR" dirty="0" smtClean="0"/>
              <a:t>()</a:t>
            </a:r>
          </a:p>
          <a:p>
            <a:pPr marL="171450" marR="0" indent="-17145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Char char="-"/>
              <a:tabLst/>
              <a:defRPr/>
            </a:pPr>
            <a:r>
              <a:rPr lang="fr-FR" dirty="0" smtClean="0"/>
              <a:t>But </a:t>
            </a:r>
            <a:r>
              <a:rPr lang="fr-FR" dirty="0" err="1" smtClean="0"/>
              <a:t>there’s</a:t>
            </a:r>
            <a:r>
              <a:rPr lang="fr-FR" dirty="0" smtClean="0"/>
              <a:t> no </a:t>
            </a:r>
            <a:r>
              <a:rPr lang="fr-FR" dirty="0" err="1" smtClean="0"/>
              <a:t>constraint</a:t>
            </a:r>
            <a:r>
              <a:rPr lang="fr-FR" dirty="0" smtClean="0"/>
              <a:t> </a:t>
            </a:r>
            <a:r>
              <a:rPr lang="fr-FR" dirty="0" err="1" smtClean="0"/>
              <a:t>between</a:t>
            </a:r>
            <a:r>
              <a:rPr lang="fr-FR" dirty="0" smtClean="0"/>
              <a:t> calls to </a:t>
            </a:r>
            <a:r>
              <a:rPr lang="fr-FR" dirty="0" err="1" smtClean="0"/>
              <a:t>InitX</a:t>
            </a:r>
            <a:r>
              <a:rPr lang="fr-FR" dirty="0" smtClean="0"/>
              <a:t>() &amp; </a:t>
            </a:r>
            <a:r>
              <a:rPr lang="fr-FR" dirty="0" err="1" smtClean="0"/>
              <a:t>InitY</a:t>
            </a:r>
            <a:r>
              <a:rPr lang="fr-FR" dirty="0" smtClean="0"/>
              <a:t>()</a:t>
            </a:r>
          </a:p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5256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???: 3, -1, -1</a:t>
            </a:r>
          </a:p>
          <a:p>
            <a:r>
              <a:rPr lang="fr-FR" dirty="0" err="1" smtClean="0"/>
              <a:t>Execution</a:t>
            </a:r>
            <a:r>
              <a:rPr lang="fr-FR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The 2 first EXPECT_CALL() are not </a:t>
            </a:r>
            <a:r>
              <a:rPr lang="fr-FR" dirty="0" err="1" smtClean="0"/>
              <a:t>verified</a:t>
            </a:r>
            <a:r>
              <a:rPr lang="fr-FR" dirty="0" smtClean="0"/>
              <a:t>,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The </a:t>
            </a:r>
            <a:r>
              <a:rPr lang="fr-FR" dirty="0" err="1" smtClean="0"/>
              <a:t>third</a:t>
            </a:r>
            <a:r>
              <a:rPr lang="fr-FR" dirty="0" smtClean="0"/>
              <a:t> one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3 times.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9177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3, 2, 1 and no </a:t>
            </a:r>
            <a:r>
              <a:rPr lang="fr-FR" dirty="0" err="1" smtClean="0"/>
              <a:t>error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9177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The right </a:t>
            </a:r>
            <a:r>
              <a:rPr lang="fr-FR" dirty="0" err="1" smtClean="0"/>
              <a:t>way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9177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http://code.google.com/p/googlemock/wiki/CookBook#Controlling_How_Much_Information_Google_Mock_Prints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70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5B48C-F34D-4471-9B67-7A19C1FAFE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B6AD5-6E3E-41C1-82D9-B61EA904F4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EE49-65CE-4639-B1A1-CCB6757478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56C6-D8CC-4289-B012-0E3FCD1C5F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150F2-DBC7-4A73-B972-D257FA62A3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D5A3-D585-4DC0-B8B0-4324E63C67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FC10-E2CF-4289-8D66-2273DAA873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95313-00AF-4344-B98D-EDD3E78DF9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6825-6233-4813-AB0B-9DCA0664DC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B7EB-ABBA-48FB-9FB7-B93B843622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1DC9-C9AD-4733-919F-B02780D0E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dirty="0" smtClean="0"/>
              <a:t>Lean Software </a:t>
            </a:r>
            <a:r>
              <a:rPr lang="fr-FR" dirty="0" err="1" smtClean="0"/>
              <a:t>Development</a:t>
            </a:r>
            <a:endParaRPr lang="fr-FR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46E371F0-07E8-401B-9F67-3C0DD8453E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google.com/p/googlemock/wiki/CookBook#Creating_Mock_Classes" TargetMode="External"/><Relationship Id="rId2" Type="http://schemas.openxmlformats.org/officeDocument/2006/relationships/hyperlink" Target="http://code.google.com/p/googlemock/wiki/CheatSheet#Defining_a_Mock_Clas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google.com/p/googlemock/wiki/CookBook#Using_Matchers" TargetMode="External"/><Relationship Id="rId2" Type="http://schemas.openxmlformats.org/officeDocument/2006/relationships/hyperlink" Target="http://code.google.com/p/googlemock/wiki/CheatSheet#Matchers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google.com/p/googlemock/wiki/CookBook#Using_Actions" TargetMode="External"/><Relationship Id="rId2" Type="http://schemas.openxmlformats.org/officeDocument/2006/relationships/hyperlink" Target="http://code.google.com/p/googlemock/wiki/CheatSheet#Actions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s://code.google.com/p/googletest/wiki/V1_7_Primer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de.google.com/p/googlemock/" TargetMode="External"/><Relationship Id="rId4" Type="http://schemas.openxmlformats.org/officeDocument/2006/relationships/hyperlink" Target="https://code.google.com/p/googletest/wiki/V1_7_AdvancedGui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Google </a:t>
            </a:r>
            <a:r>
              <a:rPr lang="fr-FR" dirty="0" err="1" smtClean="0"/>
              <a:t>mock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library</a:t>
            </a:r>
            <a:r>
              <a:rPr lang="fr-FR" dirty="0" smtClean="0"/>
              <a:t> for </a:t>
            </a:r>
            <a:r>
              <a:rPr lang="fr-FR" dirty="0" err="1" smtClean="0"/>
              <a:t>writing</a:t>
            </a:r>
            <a:r>
              <a:rPr lang="fr-FR" dirty="0" smtClean="0"/>
              <a:t> and </a:t>
            </a:r>
            <a:r>
              <a:rPr lang="fr-FR" dirty="0" err="1" smtClean="0"/>
              <a:t>using</a:t>
            </a:r>
            <a:r>
              <a:rPr lang="fr-FR" dirty="0" smtClean="0"/>
              <a:t> C++ </a:t>
            </a:r>
            <a:r>
              <a:rPr lang="fr-FR" dirty="0" err="1" smtClean="0"/>
              <a:t>mock</a:t>
            </a:r>
            <a:r>
              <a:rPr lang="fr-FR" dirty="0" smtClean="0"/>
              <a:t> classes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2A5B48C-F34D-4471-9B67-7A19C1FAFEC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Steps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Write a </a:t>
            </a:r>
            <a:r>
              <a:rPr lang="fr-FR" dirty="0" err="1" smtClean="0"/>
              <a:t>mock</a:t>
            </a:r>
            <a:r>
              <a:rPr lang="fr-FR" dirty="0" smtClean="0"/>
              <a:t> class to replace the classe to control.</a:t>
            </a:r>
          </a:p>
          <a:p>
            <a:endParaRPr lang="fr-FR" dirty="0"/>
          </a:p>
          <a:p>
            <a:r>
              <a:rPr lang="fr-FR" dirty="0" smtClean="0"/>
              <a:t>For </a:t>
            </a:r>
            <a:r>
              <a:rPr lang="fr-FR" dirty="0" err="1" smtClean="0"/>
              <a:t>each</a:t>
            </a:r>
            <a:r>
              <a:rPr lang="fr-FR" dirty="0" smtClean="0"/>
              <a:t> test, </a:t>
            </a:r>
            <a:r>
              <a:rPr lang="fr-FR" dirty="0" err="1" smtClean="0"/>
              <a:t>define</a:t>
            </a:r>
            <a:r>
              <a:rPr lang="fr-FR" dirty="0" smtClean="0"/>
              <a:t> the </a:t>
            </a:r>
            <a:r>
              <a:rPr lang="fr-FR" dirty="0" err="1" smtClean="0"/>
              <a:t>behavior</a:t>
            </a:r>
            <a:r>
              <a:rPr lang="fr-FR" dirty="0" smtClean="0"/>
              <a:t> and the </a:t>
            </a:r>
            <a:r>
              <a:rPr lang="fr-FR" dirty="0" err="1" smtClean="0"/>
              <a:t>expected</a:t>
            </a:r>
            <a:r>
              <a:rPr lang="fr-FR" dirty="0" smtClean="0"/>
              <a:t> calls for an instance of </a:t>
            </a:r>
            <a:r>
              <a:rPr lang="fr-FR" dirty="0" err="1" smtClean="0"/>
              <a:t>this</a:t>
            </a:r>
            <a:r>
              <a:rPr lang="fr-FR" dirty="0" smtClean="0"/>
              <a:t> class:</a:t>
            </a:r>
          </a:p>
          <a:p>
            <a:pPr lvl="1"/>
            <a:r>
              <a:rPr lang="fr-FR" dirty="0" smtClean="0"/>
              <a:t>As a stub: </a:t>
            </a:r>
            <a:r>
              <a:rPr lang="fr-FR" dirty="0" err="1" smtClean="0"/>
              <a:t>define</a:t>
            </a:r>
            <a:r>
              <a:rPr lang="fr-FR" dirty="0" smtClean="0"/>
              <a:t> </a:t>
            </a:r>
            <a:r>
              <a:rPr lang="fr-FR" dirty="0" err="1" smtClean="0"/>
              <a:t>behavior</a:t>
            </a:r>
            <a:r>
              <a:rPr lang="fr-FR" dirty="0" smtClean="0"/>
              <a:t>.</a:t>
            </a:r>
          </a:p>
          <a:p>
            <a:pPr lvl="1"/>
            <a:r>
              <a:rPr lang="fr-FR" dirty="0" smtClean="0"/>
              <a:t>As a </a:t>
            </a:r>
            <a:r>
              <a:rPr lang="fr-FR" dirty="0" err="1" smtClean="0"/>
              <a:t>mock</a:t>
            </a:r>
            <a:r>
              <a:rPr lang="fr-FR" dirty="0" smtClean="0"/>
              <a:t>: </a:t>
            </a:r>
            <a:r>
              <a:rPr lang="fr-FR" dirty="0" err="1" smtClean="0"/>
              <a:t>define</a:t>
            </a:r>
            <a:r>
              <a:rPr lang="fr-FR" dirty="0" smtClean="0"/>
              <a:t> </a:t>
            </a:r>
            <a:r>
              <a:rPr lang="fr-FR" dirty="0" err="1" smtClean="0"/>
              <a:t>behavior</a:t>
            </a:r>
            <a:r>
              <a:rPr lang="fr-FR" dirty="0" smtClean="0"/>
              <a:t> and </a:t>
            </a:r>
            <a:r>
              <a:rPr lang="fr-FR" dirty="0" err="1" smtClean="0"/>
              <a:t>expected</a:t>
            </a:r>
            <a:r>
              <a:rPr lang="fr-FR" dirty="0" smtClean="0"/>
              <a:t> calls.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830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Writing</a:t>
            </a:r>
            <a:r>
              <a:rPr lang="fr-FR" dirty="0" smtClean="0"/>
              <a:t> a </a:t>
            </a:r>
            <a:r>
              <a:rPr lang="fr-FR" dirty="0" err="1" smtClean="0"/>
              <a:t>mock</a:t>
            </a:r>
            <a:r>
              <a:rPr lang="fr-FR" dirty="0" smtClean="0"/>
              <a:t> class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198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 interface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fr-FR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endParaRPr lang="fr-FR" sz="20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Operator0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0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0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Operator2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20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r>
              <a:rPr lang="en-US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194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Writing</a:t>
            </a:r>
            <a:r>
              <a:rPr lang="fr-FR" dirty="0" smtClean="0"/>
              <a:t> a </a:t>
            </a:r>
            <a:r>
              <a:rPr lang="fr-FR" dirty="0" err="1" smtClean="0"/>
              <a:t>mock</a:t>
            </a:r>
            <a:r>
              <a:rPr lang="fr-FR" dirty="0" smtClean="0"/>
              <a:t> class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4375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fr-FR" sz="20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IFunctor</a:t>
            </a:r>
            <a:endParaRPr lang="fr-FR" sz="20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MOCK_METHOD0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MOCK_METHOD1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MOCK_CONST_METHOD2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Operator2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sp>
        <p:nvSpPr>
          <p:cNvPr id="5" name="Rectangle 4"/>
          <p:cNvSpPr/>
          <p:nvPr/>
        </p:nvSpPr>
        <p:spPr bwMode="auto">
          <a:xfrm>
            <a:off x="3707904" y="5425380"/>
            <a:ext cx="1728192" cy="432048"/>
          </a:xfrm>
          <a:prstGeom prst="wedgeRectCallout">
            <a:avLst>
              <a:gd name="adj1" fmla="val 2428"/>
              <a:gd name="adj2" fmla="val -370997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" tIns="18000" rIns="18000" bIns="180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Function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name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300192" y="5425380"/>
            <a:ext cx="1728192" cy="432048"/>
          </a:xfrm>
          <a:prstGeom prst="wedgeRectCallout">
            <a:avLst>
              <a:gd name="adj1" fmla="val -41433"/>
              <a:gd name="adj2" fmla="val -363316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" tIns="18000" rIns="18000" bIns="180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Signature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497001" y="5517232"/>
            <a:ext cx="1728192" cy="432048"/>
          </a:xfrm>
          <a:prstGeom prst="wedgeRectCallout">
            <a:avLst>
              <a:gd name="adj1" fmla="val 29737"/>
              <a:gd name="adj2" fmla="val -395675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" tIns="18000" rIns="18000" bIns="180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Method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const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339752" y="4812644"/>
            <a:ext cx="1728192" cy="432048"/>
          </a:xfrm>
          <a:prstGeom prst="wedgeRectCallout">
            <a:avLst>
              <a:gd name="adj1" fmla="val 16935"/>
              <a:gd name="adj2" fmla="val -224213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" tIns="18000" rIns="18000" bIns="180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2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parameters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22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first </a:t>
            </a:r>
            <a:r>
              <a:rPr lang="fr-FR" dirty="0" err="1" smtClean="0"/>
              <a:t>remark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Definition</a:t>
            </a:r>
            <a:r>
              <a:rPr lang="fr-FR" dirty="0" smtClean="0"/>
              <a:t> of </a:t>
            </a:r>
            <a:r>
              <a:rPr lang="fr-FR" dirty="0" err="1" smtClean="0"/>
              <a:t>mocked</a:t>
            </a:r>
            <a:r>
              <a:rPr lang="fr-FR" dirty="0" smtClean="0"/>
              <a:t> </a:t>
            </a:r>
            <a:r>
              <a:rPr lang="fr-FR" dirty="0" err="1" smtClean="0"/>
              <a:t>functions</a:t>
            </a:r>
            <a:endParaRPr lang="fr-FR" dirty="0" smtClean="0"/>
          </a:p>
          <a:p>
            <a:pPr lvl="1"/>
            <a:r>
              <a:rPr lang="fr-FR" dirty="0" err="1" smtClean="0"/>
              <a:t>Always</a:t>
            </a:r>
            <a:r>
              <a:rPr lang="fr-FR" dirty="0" smtClean="0"/>
              <a:t> in public</a:t>
            </a:r>
          </a:p>
          <a:p>
            <a:pPr lvl="1"/>
            <a:r>
              <a:rPr lang="fr-FR" dirty="0" err="1" smtClean="0"/>
              <a:t>Whatever</a:t>
            </a:r>
            <a:r>
              <a:rPr lang="fr-FR" dirty="0" smtClean="0"/>
              <a:t> the </a:t>
            </a:r>
            <a:r>
              <a:rPr lang="fr-FR" dirty="0" err="1" smtClean="0"/>
              <a:t>accessibility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r>
              <a:rPr lang="fr-FR" dirty="0" smtClean="0"/>
              <a:t> in the base class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8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Default </a:t>
            </a:r>
            <a:r>
              <a:rPr lang="fr-FR" dirty="0" err="1" smtClean="0"/>
              <a:t>behavior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Every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called</a:t>
            </a:r>
            <a:r>
              <a:rPr lang="fr-FR" dirty="0" smtClean="0"/>
              <a:t>,</a:t>
            </a:r>
          </a:p>
          <a:p>
            <a:endParaRPr lang="fr-FR" dirty="0" smtClean="0"/>
          </a:p>
          <a:p>
            <a:r>
              <a:rPr lang="fr-FR" dirty="0" smtClean="0"/>
              <a:t>It </a:t>
            </a:r>
            <a:r>
              <a:rPr lang="fr-FR" dirty="0" err="1" smtClean="0"/>
              <a:t>does</a:t>
            </a:r>
            <a:r>
              <a:rPr lang="fr-FR" dirty="0" smtClean="0"/>
              <a:t> </a:t>
            </a:r>
            <a:r>
              <a:rPr lang="fr-FR" dirty="0" err="1" smtClean="0"/>
              <a:t>nothing</a:t>
            </a:r>
            <a:r>
              <a:rPr lang="fr-FR" dirty="0" smtClean="0"/>
              <a:t>,</a:t>
            </a:r>
          </a:p>
          <a:p>
            <a:endParaRPr lang="fr-FR" dirty="0"/>
          </a:p>
          <a:p>
            <a:r>
              <a:rPr lang="fr-FR" dirty="0" smtClean="0"/>
              <a:t>And </a:t>
            </a:r>
            <a:r>
              <a:rPr lang="fr-FR" dirty="0" err="1" smtClean="0"/>
              <a:t>returns</a:t>
            </a:r>
            <a:r>
              <a:rPr lang="fr-FR" dirty="0" smtClean="0"/>
              <a:t> trivial values:</a:t>
            </a:r>
          </a:p>
          <a:p>
            <a:pPr lvl="1"/>
            <a:r>
              <a:rPr lang="fr-FR" dirty="0" smtClean="0"/>
              <a:t>Int, </a:t>
            </a:r>
            <a:r>
              <a:rPr lang="fr-FR" dirty="0" err="1" smtClean="0"/>
              <a:t>float</a:t>
            </a:r>
            <a:r>
              <a:rPr lang="fr-FR" dirty="0" smtClean="0"/>
              <a:t>, … </a:t>
            </a:r>
            <a:r>
              <a:rPr lang="fr-FR" dirty="0" smtClean="0">
                <a:sym typeface="Symbol"/>
              </a:rPr>
              <a:t></a:t>
            </a:r>
            <a:r>
              <a:rPr lang="fr-FR" dirty="0" smtClean="0"/>
              <a:t> 0</a:t>
            </a:r>
          </a:p>
          <a:p>
            <a:pPr lvl="1"/>
            <a:r>
              <a:rPr lang="fr-FR" dirty="0" smtClean="0"/>
              <a:t>T* </a:t>
            </a:r>
            <a:r>
              <a:rPr lang="fr-FR" dirty="0">
                <a:sym typeface="Symbol"/>
              </a:rPr>
              <a:t></a:t>
            </a:r>
            <a:r>
              <a:rPr lang="fr-FR" dirty="0" smtClean="0"/>
              <a:t> NULL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63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Default </a:t>
            </a:r>
            <a:r>
              <a:rPr lang="fr-FR" dirty="0" err="1" smtClean="0"/>
              <a:t>behavior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auto">
          <a:xfrm>
            <a:off x="323528" y="1600200"/>
            <a:ext cx="8496944" cy="45243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Times New Roman" pitchFamily="16" charset="0"/>
              <a:buNone/>
            </a:pPr>
            <a:r>
              <a:rPr lang="fr-FR" sz="2000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fr-FR" sz="2000" kern="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kern="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20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r>
              <a:rPr lang="fr-FR" sz="20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fr-FR" sz="20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fr-FR" sz="20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IFunctor</a:t>
            </a:r>
            <a:endParaRPr lang="fr-FR" sz="2000" kern="0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Times New Roman" pitchFamily="16" charset="0"/>
              <a:buNone/>
            </a:pP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Font typeface="Times New Roman" pitchFamily="16" charset="0"/>
              <a:buNone/>
            </a:pPr>
            <a:r>
              <a:rPr lang="fr-FR" sz="2000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Font typeface="Times New Roman" pitchFamily="16" charset="0"/>
              <a:buNone/>
            </a:pPr>
            <a:r>
              <a:rPr lang="en-US" sz="2000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MOCK_METHOD0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Font typeface="Times New Roman" pitchFamily="16" charset="0"/>
              <a:buNone/>
            </a:pPr>
            <a:r>
              <a:rPr lang="en-US" sz="2000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MOCK_METHOD1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Font typeface="Times New Roman" pitchFamily="16" charset="0"/>
              <a:buNone/>
            </a:pPr>
            <a:r>
              <a:rPr lang="en-US" sz="2000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MOCK_CONST_METHOD2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Operator2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kern="0" dirty="0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kern="0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Font typeface="Times New Roman" pitchFamily="16" charset="0"/>
              <a:buNone/>
            </a:pP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endParaRPr lang="fr-FR" kern="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4139952" y="5373216"/>
            <a:ext cx="1728192" cy="432048"/>
          </a:xfrm>
          <a:prstGeom prst="wedgeRectCallout">
            <a:avLst>
              <a:gd name="adj1" fmla="val 45951"/>
              <a:gd name="adj2" fmla="val -356205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000" tIns="18000" rIns="18000" bIns="1800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Return 0</a:t>
            </a:r>
          </a:p>
        </p:txBody>
      </p:sp>
    </p:spTree>
    <p:extLst>
      <p:ext uri="{BB962C8B-B14F-4D97-AF65-F5344CB8AC3E}">
        <p14:creationId xmlns:p14="http://schemas.microsoft.com/office/powerpoint/2010/main" val="218460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For more information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Google </a:t>
            </a:r>
            <a:r>
              <a:rPr lang="fr-FR" dirty="0" err="1" smtClean="0"/>
              <a:t>mock</a:t>
            </a:r>
            <a:r>
              <a:rPr lang="fr-FR" dirty="0" smtClean="0"/>
              <a:t> wiki</a:t>
            </a:r>
          </a:p>
          <a:p>
            <a:pPr lvl="1"/>
            <a:endParaRPr lang="fr-FR" dirty="0" smtClean="0"/>
          </a:p>
          <a:p>
            <a:pPr lvl="1"/>
            <a:r>
              <a:rPr lang="fr-FR" dirty="0" err="1" smtClean="0"/>
              <a:t>Cheat</a:t>
            </a:r>
            <a:r>
              <a:rPr lang="fr-FR" dirty="0" smtClean="0"/>
              <a:t> </a:t>
            </a:r>
            <a:r>
              <a:rPr lang="fr-FR" dirty="0" err="1" smtClean="0"/>
              <a:t>sheet</a:t>
            </a:r>
            <a:r>
              <a:rPr lang="fr-FR" dirty="0" smtClean="0"/>
              <a:t> : </a:t>
            </a:r>
            <a:r>
              <a:rPr lang="fr-FR" dirty="0" smtClean="0">
                <a:hlinkClick r:id="rId2"/>
              </a:rPr>
              <a:t>Définir une classe de </a:t>
            </a:r>
            <a:r>
              <a:rPr lang="fr-FR" dirty="0" err="1" smtClean="0">
                <a:hlinkClick r:id="rId2"/>
              </a:rPr>
              <a:t>mock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Cook book : </a:t>
            </a:r>
            <a:r>
              <a:rPr lang="fr-FR" dirty="0" smtClean="0">
                <a:hlinkClick r:id="rId3"/>
              </a:rPr>
              <a:t>Créer une classe de </a:t>
            </a:r>
            <a:r>
              <a:rPr lang="fr-FR" dirty="0" err="1" smtClean="0">
                <a:hlinkClick r:id="rId3"/>
              </a:rPr>
              <a:t>mock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144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Behavior</a:t>
            </a:r>
            <a:r>
              <a:rPr lang="fr-FR" dirty="0" smtClean="0"/>
              <a:t> and </a:t>
            </a:r>
            <a:r>
              <a:rPr lang="fr-FR" dirty="0" err="1" smtClean="0"/>
              <a:t>expected</a:t>
            </a:r>
            <a:r>
              <a:rPr lang="fr-FR" dirty="0" smtClean="0"/>
              <a:t> calls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04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 macros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fr-FR" sz="28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fr-FR" sz="2400" dirty="0" err="1" smtClean="0"/>
              <a:t>Allow</a:t>
            </a:r>
            <a:r>
              <a:rPr lang="fr-FR" sz="2400" dirty="0" smtClean="0"/>
              <a:t> to </a:t>
            </a:r>
            <a:r>
              <a:rPr lang="fr-FR" sz="2400" dirty="0" err="1" smtClean="0"/>
              <a:t>define</a:t>
            </a:r>
            <a:r>
              <a:rPr lang="fr-FR" sz="2400" dirty="0" smtClean="0"/>
              <a:t> a default </a:t>
            </a:r>
            <a:r>
              <a:rPr lang="fr-FR" sz="2400" dirty="0" err="1" smtClean="0"/>
              <a:t>behavior</a:t>
            </a:r>
            <a:r>
              <a:rPr lang="fr-FR" sz="2400" dirty="0" smtClean="0"/>
              <a:t>, </a:t>
            </a:r>
            <a:r>
              <a:rPr lang="fr-FR" sz="2400" dirty="0" err="1" smtClean="0"/>
              <a:t>depending</a:t>
            </a:r>
            <a:r>
              <a:rPr lang="fr-FR" sz="2400" dirty="0" smtClean="0"/>
              <a:t> on </a:t>
            </a:r>
            <a:r>
              <a:rPr lang="fr-FR" sz="2400" dirty="0" err="1" smtClean="0"/>
              <a:t>parameters</a:t>
            </a:r>
            <a:r>
              <a:rPr lang="fr-FR" sz="2400" dirty="0" smtClean="0"/>
              <a:t> values.</a:t>
            </a:r>
          </a:p>
          <a:p>
            <a:pPr lvl="1"/>
            <a:r>
              <a:rPr lang="fr-FR" sz="2400" dirty="0" err="1" smtClean="0"/>
              <a:t>Used</a:t>
            </a:r>
            <a:r>
              <a:rPr lang="fr-FR" sz="2400" dirty="0" smtClean="0"/>
              <a:t> for stubs and </a:t>
            </a:r>
            <a:r>
              <a:rPr lang="fr-FR" sz="2400" dirty="0" err="1" smtClean="0"/>
              <a:t>mocks</a:t>
            </a:r>
            <a:r>
              <a:rPr lang="fr-FR" sz="2400" dirty="0" smtClean="0"/>
              <a:t>.</a:t>
            </a:r>
          </a:p>
          <a:p>
            <a:pPr lvl="1"/>
            <a:endParaRPr lang="fr-FR" sz="2400" dirty="0"/>
          </a:p>
          <a:p>
            <a:r>
              <a:rPr lang="fr-FR" sz="28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fr-FR" sz="2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fr-FR" sz="2800" dirty="0" smtClean="0"/>
          </a:p>
          <a:p>
            <a:pPr lvl="1"/>
            <a:r>
              <a:rPr lang="fr-FR" sz="2400" dirty="0" err="1" smtClean="0"/>
              <a:t>Allow</a:t>
            </a:r>
            <a:r>
              <a:rPr lang="fr-FR" sz="2400" dirty="0" smtClean="0"/>
              <a:t> to </a:t>
            </a:r>
            <a:r>
              <a:rPr lang="fr-FR" sz="2400" dirty="0" err="1" smtClean="0"/>
              <a:t>define</a:t>
            </a:r>
            <a:r>
              <a:rPr lang="fr-FR" sz="2400" dirty="0" smtClean="0"/>
              <a:t> </a:t>
            </a:r>
            <a:r>
              <a:rPr lang="fr-FR" sz="2400" dirty="0" err="1" smtClean="0"/>
              <a:t>behavior</a:t>
            </a:r>
            <a:r>
              <a:rPr lang="fr-FR" sz="2400" dirty="0" smtClean="0"/>
              <a:t> </a:t>
            </a:r>
            <a:r>
              <a:rPr lang="fr-FR" sz="2400" dirty="0" err="1" smtClean="0"/>
              <a:t>depending</a:t>
            </a:r>
            <a:r>
              <a:rPr lang="fr-FR" sz="2400" dirty="0" smtClean="0"/>
              <a:t> on </a:t>
            </a:r>
            <a:r>
              <a:rPr lang="fr-FR" sz="2400" dirty="0" err="1" smtClean="0"/>
              <a:t>both</a:t>
            </a:r>
            <a:r>
              <a:rPr lang="fr-FR" sz="2400" dirty="0" smtClean="0"/>
              <a:t> </a:t>
            </a:r>
            <a:r>
              <a:rPr lang="fr-FR" sz="2400" dirty="0" err="1" smtClean="0"/>
              <a:t>parameters</a:t>
            </a:r>
            <a:r>
              <a:rPr lang="fr-FR" sz="2400" dirty="0" smtClean="0"/>
              <a:t> values and </a:t>
            </a:r>
            <a:r>
              <a:rPr lang="fr-FR" sz="2400" dirty="0" err="1" smtClean="0"/>
              <a:t>number</a:t>
            </a:r>
            <a:r>
              <a:rPr lang="fr-FR" sz="2400" dirty="0" smtClean="0"/>
              <a:t> of calls.</a:t>
            </a:r>
          </a:p>
          <a:p>
            <a:pPr lvl="1"/>
            <a:r>
              <a:rPr lang="fr-FR" sz="2400" dirty="0" err="1" smtClean="0"/>
              <a:t>Allow</a:t>
            </a:r>
            <a:r>
              <a:rPr lang="fr-FR" sz="2400" dirty="0" smtClean="0"/>
              <a:t> to </a:t>
            </a:r>
            <a:r>
              <a:rPr lang="fr-FR" sz="2400" dirty="0" err="1" smtClean="0"/>
              <a:t>define</a:t>
            </a:r>
            <a:r>
              <a:rPr lang="fr-FR" sz="2400" dirty="0" smtClean="0"/>
              <a:t> </a:t>
            </a:r>
            <a:r>
              <a:rPr lang="fr-FR" sz="2400" dirty="0" err="1" smtClean="0"/>
              <a:t>expected</a:t>
            </a:r>
            <a:r>
              <a:rPr lang="fr-FR" sz="2400" dirty="0" smtClean="0"/>
              <a:t> </a:t>
            </a:r>
            <a:r>
              <a:rPr lang="fr-FR" sz="2400" dirty="0" err="1" smtClean="0"/>
              <a:t>number</a:t>
            </a:r>
            <a:r>
              <a:rPr lang="fr-FR" sz="2400" dirty="0" smtClean="0"/>
              <a:t> of calls (</a:t>
            </a:r>
            <a:r>
              <a:rPr lang="fr-FR" sz="2400" dirty="0" err="1" smtClean="0"/>
              <a:t>depending</a:t>
            </a:r>
            <a:r>
              <a:rPr lang="fr-FR" sz="2400" dirty="0" smtClean="0"/>
              <a:t> on </a:t>
            </a:r>
            <a:r>
              <a:rPr lang="fr-FR" sz="2400" dirty="0" err="1" smtClean="0"/>
              <a:t>parameters</a:t>
            </a:r>
            <a:r>
              <a:rPr lang="fr-FR" sz="2400" dirty="0" smtClean="0"/>
              <a:t> values).</a:t>
            </a:r>
          </a:p>
          <a:p>
            <a:pPr lvl="1"/>
            <a:r>
              <a:rPr lang="fr-FR" sz="2400" dirty="0" err="1" smtClean="0"/>
              <a:t>Used</a:t>
            </a:r>
            <a:r>
              <a:rPr lang="fr-FR" sz="2400" dirty="0" smtClean="0"/>
              <a:t> for </a:t>
            </a:r>
            <a:r>
              <a:rPr lang="fr-FR" sz="2400" dirty="0" err="1" smtClean="0"/>
              <a:t>mocks</a:t>
            </a:r>
            <a:r>
              <a:rPr lang="fr-FR" sz="2400" dirty="0" smtClean="0"/>
              <a:t>.</a:t>
            </a:r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31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ON_CALL()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335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ON_CALL()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8013" cy="1584176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8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Matcher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8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Multi_Arguments_Matcher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8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457200" y="3040360"/>
            <a:ext cx="8228013" cy="262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fr-FR" kern="0" dirty="0" smtClean="0"/>
              <a:t>Matcher</a:t>
            </a:r>
          </a:p>
          <a:p>
            <a:pPr lvl="1"/>
            <a:r>
              <a:rPr lang="fr-FR" kern="0" dirty="0" smtClean="0"/>
              <a:t>A </a:t>
            </a:r>
            <a:r>
              <a:rPr lang="fr-FR" kern="0" dirty="0" err="1" smtClean="0"/>
              <a:t>criteria</a:t>
            </a:r>
            <a:r>
              <a:rPr lang="fr-FR" kern="0" dirty="0" smtClean="0"/>
              <a:t> on </a:t>
            </a:r>
            <a:r>
              <a:rPr lang="fr-FR" kern="0" dirty="0" err="1" smtClean="0"/>
              <a:t>parameters</a:t>
            </a:r>
            <a:r>
              <a:rPr lang="fr-FR" kern="0" dirty="0" smtClean="0"/>
              <a:t> values.</a:t>
            </a:r>
          </a:p>
          <a:p>
            <a:pPr lvl="1"/>
            <a:endParaRPr lang="fr-FR" kern="0" dirty="0"/>
          </a:p>
          <a:p>
            <a:r>
              <a:rPr lang="fr-FR" kern="0" dirty="0" smtClean="0"/>
              <a:t>Action</a:t>
            </a:r>
          </a:p>
          <a:p>
            <a:pPr lvl="1"/>
            <a:r>
              <a:rPr lang="fr-FR" kern="0" dirty="0" err="1" smtClean="0"/>
              <a:t>What</a:t>
            </a:r>
            <a:r>
              <a:rPr lang="fr-FR" kern="0" dirty="0" smtClean="0"/>
              <a:t> to do.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352614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Define</a:t>
            </a:r>
            <a:r>
              <a:rPr lang="fr-FR" dirty="0" smtClean="0"/>
              <a:t> </a:t>
            </a:r>
            <a:r>
              <a:rPr lang="fr-FR" dirty="0" err="1" smtClean="0"/>
              <a:t>behavior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20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 </a:t>
            </a:r>
            <a:r>
              <a:rPr lang="fr-FR" sz="20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% </a:t>
            </a:r>
            <a:r>
              <a:rPr lang="fr-FR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}</a:t>
            </a:r>
          </a:p>
          <a:p>
            <a:pPr marL="0" indent="0">
              <a:buNone/>
            </a:pPr>
            <a:endParaRPr lang="fr-FR" sz="20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.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Operator2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sz="20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Operator2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b="1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249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matchers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24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matchers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Allow</a:t>
            </a:r>
            <a:r>
              <a:rPr lang="fr-FR" dirty="0" smtClean="0"/>
              <a:t> to </a:t>
            </a:r>
            <a:r>
              <a:rPr lang="fr-FR" dirty="0" err="1" smtClean="0"/>
              <a:t>define</a:t>
            </a:r>
            <a:r>
              <a:rPr lang="fr-FR" dirty="0" smtClean="0"/>
              <a:t> for </a:t>
            </a:r>
            <a:r>
              <a:rPr lang="fr-FR" dirty="0" err="1" smtClean="0"/>
              <a:t>which</a:t>
            </a:r>
            <a:r>
              <a:rPr lang="fr-FR" dirty="0" smtClean="0"/>
              <a:t> values of a </a:t>
            </a:r>
            <a:r>
              <a:rPr lang="fr-FR" dirty="0" err="1" smtClean="0"/>
              <a:t>parameter</a:t>
            </a:r>
            <a:r>
              <a:rPr lang="fr-FR" dirty="0" smtClean="0"/>
              <a:t> directives </a:t>
            </a:r>
            <a:r>
              <a:rPr lang="fr-FR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dirty="0" smtClean="0"/>
              <a:t> &amp; </a:t>
            </a:r>
            <a:r>
              <a:rPr lang="fr-FR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dirty="0"/>
              <a:t>are </a:t>
            </a:r>
            <a:r>
              <a:rPr lang="en-US" dirty="0" smtClean="0"/>
              <a:t>defined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457200" y="3212976"/>
            <a:ext cx="8228013" cy="161277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8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MATCHER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.</a:t>
            </a:r>
            <a:r>
              <a:rPr lang="fr-FR" sz="2800" kern="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b="1" kern="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Multi_Arguments_MATCHER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fr-FR" sz="28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Times New Roman" pitchFamily="16" charset="0"/>
              <a:buNone/>
            </a:pP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.</a:t>
            </a:r>
            <a:r>
              <a:rPr lang="fr-FR" sz="2800" kern="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b="1" kern="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fr-FR" kern="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457200" y="5229200"/>
            <a:ext cx="8228013" cy="115212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MATCHER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800" kern="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fr-FR" sz="2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b="1" kern="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Multi_Arguments_MATCHER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)…</a:t>
            </a:r>
            <a:endParaRPr lang="fr-FR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Times New Roman" pitchFamily="16" charset="0"/>
              <a:buNone/>
            </a:pPr>
            <a:endParaRPr lang="fr-FR" kern="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45340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Universal matcher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 bwMode="auto">
          <a:xfrm>
            <a:off x="457200" y="1268760"/>
            <a:ext cx="8228013" cy="48245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endParaRPr lang="fr-FR" sz="20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Operator2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est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sz="2000" b="1" dirty="0" smtClean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Operator2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0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0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b="1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8954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matchers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2500430"/>
              </p:ext>
            </p:extLst>
          </p:nvPr>
        </p:nvGraphicFramePr>
        <p:xfrm>
          <a:off x="457200" y="1600200"/>
          <a:ext cx="8228014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007"/>
                <a:gridCol w="4114007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Generic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matchers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err="1" smtClean="0"/>
                        <a:t>Lt</a:t>
                      </a:r>
                      <a:r>
                        <a:rPr lang="fr-FR" dirty="0" smtClean="0"/>
                        <a:t>(value), </a:t>
                      </a:r>
                      <a:r>
                        <a:rPr lang="fr-FR" b="1" dirty="0" smtClean="0"/>
                        <a:t>Gt</a:t>
                      </a:r>
                      <a:r>
                        <a:rPr lang="fr-FR" dirty="0" smtClean="0"/>
                        <a:t>(value), </a:t>
                      </a:r>
                      <a:r>
                        <a:rPr lang="fr-FR" b="1" dirty="0" smtClean="0"/>
                        <a:t>Ne</a:t>
                      </a:r>
                      <a:r>
                        <a:rPr lang="fr-FR" dirty="0" smtClean="0"/>
                        <a:t>(value)</a:t>
                      </a:r>
                    </a:p>
                    <a:p>
                      <a:r>
                        <a:rPr lang="fr-FR" b="1" dirty="0" err="1" smtClean="0"/>
                        <a:t>IsNull</a:t>
                      </a:r>
                      <a:r>
                        <a:rPr lang="fr-FR" dirty="0" smtClean="0"/>
                        <a:t>(),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="1" baseline="0" dirty="0" err="1" smtClean="0"/>
                        <a:t>NotNull</a:t>
                      </a:r>
                      <a:r>
                        <a:rPr lang="fr-FR" baseline="0" dirty="0" smtClean="0"/>
                        <a:t>(), </a:t>
                      </a:r>
                      <a:r>
                        <a:rPr lang="fr-FR" b="1" baseline="0" dirty="0" err="1" smtClean="0"/>
                        <a:t>Ref</a:t>
                      </a:r>
                      <a:r>
                        <a:rPr lang="fr-FR" baseline="0" dirty="0" smtClean="0"/>
                        <a:t>(variable),</a:t>
                      </a:r>
                    </a:p>
                    <a:p>
                      <a:r>
                        <a:rPr lang="fr-FR" b="1" baseline="0" dirty="0" err="1" smtClean="0"/>
                        <a:t>TypedEq</a:t>
                      </a:r>
                      <a:r>
                        <a:rPr lang="fr-FR" baseline="0" dirty="0" smtClean="0"/>
                        <a:t>&lt;type&gt;(value)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Floating</a:t>
                      </a:r>
                      <a:r>
                        <a:rPr lang="fr-FR" dirty="0" smtClean="0"/>
                        <a:t> point </a:t>
                      </a:r>
                      <a:r>
                        <a:rPr lang="fr-FR" dirty="0" err="1" smtClean="0"/>
                        <a:t>matchers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err="1" smtClean="0"/>
                        <a:t>DoubleEq</a:t>
                      </a:r>
                      <a:r>
                        <a:rPr lang="fr-FR" dirty="0" smtClean="0"/>
                        <a:t>(value), </a:t>
                      </a:r>
                      <a:r>
                        <a:rPr lang="fr-FR" b="1" dirty="0" err="1" smtClean="0"/>
                        <a:t>FloatEq</a:t>
                      </a:r>
                      <a:r>
                        <a:rPr lang="fr-FR" dirty="0" smtClean="0"/>
                        <a:t>(value),</a:t>
                      </a:r>
                    </a:p>
                    <a:p>
                      <a:r>
                        <a:rPr lang="fr-FR" b="1" dirty="0" err="1" smtClean="0"/>
                        <a:t>NanSensitiveDoubleEq</a:t>
                      </a:r>
                      <a:r>
                        <a:rPr lang="fr-FR" dirty="0" smtClean="0"/>
                        <a:t>(value)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String </a:t>
                      </a:r>
                      <a:r>
                        <a:rPr lang="fr-FR" dirty="0" err="1" smtClean="0"/>
                        <a:t>matchers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err="1" smtClean="0"/>
                        <a:t>EndsWith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suffix</a:t>
                      </a:r>
                      <a:r>
                        <a:rPr lang="fr-FR" dirty="0" smtClean="0"/>
                        <a:t>),</a:t>
                      </a:r>
                    </a:p>
                    <a:p>
                      <a:r>
                        <a:rPr lang="fr-FR" b="1" dirty="0" err="1" smtClean="0"/>
                        <a:t>HasSubstr</a:t>
                      </a:r>
                      <a:r>
                        <a:rPr lang="fr-FR" dirty="0" smtClean="0"/>
                        <a:t>(string),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 smtClean="0"/>
                        <a:t>ContainsRegex</a:t>
                      </a:r>
                      <a:r>
                        <a:rPr lang="fr-FR" dirty="0" smtClean="0"/>
                        <a:t>(string),</a:t>
                      </a:r>
                    </a:p>
                    <a:p>
                      <a:r>
                        <a:rPr lang="fr-FR" b="1" dirty="0" err="1" smtClean="0"/>
                        <a:t>MatchesRegex</a:t>
                      </a:r>
                      <a:r>
                        <a:rPr lang="fr-FR" dirty="0" smtClean="0"/>
                        <a:t>(string),</a:t>
                      </a:r>
                    </a:p>
                    <a:p>
                      <a:r>
                        <a:rPr lang="fr-FR" b="1" dirty="0" err="1" smtClean="0"/>
                        <a:t>StrEq</a:t>
                      </a:r>
                      <a:r>
                        <a:rPr lang="fr-FR" dirty="0" smtClean="0"/>
                        <a:t>(string), </a:t>
                      </a:r>
                      <a:r>
                        <a:rPr lang="fr-FR" b="1" dirty="0" err="1" smtClean="0"/>
                        <a:t>StrCaseEq</a:t>
                      </a:r>
                      <a:r>
                        <a:rPr lang="fr-FR" dirty="0" smtClean="0"/>
                        <a:t>(string)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60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Complex</a:t>
            </a:r>
            <a:r>
              <a:rPr lang="fr-FR" dirty="0" smtClean="0"/>
              <a:t> </a:t>
            </a:r>
            <a:r>
              <a:rPr lang="fr-FR" dirty="0" err="1" smtClean="0"/>
              <a:t>Matchers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graphicFrame>
        <p:nvGraphicFramePr>
          <p:cNvPr id="6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3979805"/>
              </p:ext>
            </p:extLst>
          </p:nvPr>
        </p:nvGraphicFramePr>
        <p:xfrm>
          <a:off x="457200" y="1600200"/>
          <a:ext cx="8228014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007"/>
                <a:gridCol w="4114007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err="1" smtClean="0"/>
                        <a:t>ResultOf</a:t>
                      </a:r>
                      <a:r>
                        <a:rPr lang="fr-FR" dirty="0" smtClean="0"/>
                        <a:t>(f, m)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f(argument) matches</a:t>
                      </a:r>
                      <a:r>
                        <a:rPr lang="fr-FR" baseline="0" dirty="0" smtClean="0"/>
                        <a:t> m.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Field</a:t>
                      </a:r>
                      <a:r>
                        <a:rPr lang="fr-FR" dirty="0" smtClean="0"/>
                        <a:t>(&amp;class::</a:t>
                      </a:r>
                      <a:r>
                        <a:rPr lang="fr-FR" dirty="0" err="1" smtClean="0"/>
                        <a:t>field</a:t>
                      </a:r>
                      <a:r>
                        <a:rPr lang="fr-FR" dirty="0" smtClean="0"/>
                        <a:t>, m)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argument.field</a:t>
                      </a:r>
                      <a:r>
                        <a:rPr lang="fr-FR" dirty="0" smtClean="0"/>
                        <a:t> or argument-&gt;</a:t>
                      </a:r>
                      <a:r>
                        <a:rPr lang="fr-FR" dirty="0" err="1" smtClean="0"/>
                        <a:t>field</a:t>
                      </a:r>
                      <a:r>
                        <a:rPr lang="fr-FR" dirty="0" smtClean="0"/>
                        <a:t> matches m.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585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Combining</a:t>
            </a:r>
            <a:r>
              <a:rPr lang="fr-FR" dirty="0" smtClean="0"/>
              <a:t> </a:t>
            </a:r>
            <a:r>
              <a:rPr lang="fr-FR" dirty="0" err="1" smtClean="0"/>
              <a:t>Matchers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graphicFrame>
        <p:nvGraphicFramePr>
          <p:cNvPr id="6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6315162"/>
              </p:ext>
            </p:extLst>
          </p:nvPr>
        </p:nvGraphicFramePr>
        <p:xfrm>
          <a:off x="457200" y="1600200"/>
          <a:ext cx="8228014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007"/>
                <a:gridCol w="4114007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err="1" smtClean="0"/>
                        <a:t>AllOf</a:t>
                      </a:r>
                      <a:r>
                        <a:rPr lang="fr-FR" dirty="0" smtClean="0"/>
                        <a:t>(m1, m2, …)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The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parameter</a:t>
                      </a:r>
                      <a:r>
                        <a:rPr lang="fr-FR" baseline="0" dirty="0" smtClean="0"/>
                        <a:t> have to </a:t>
                      </a:r>
                      <a:r>
                        <a:rPr lang="fr-FR" baseline="0" dirty="0" err="1" smtClean="0"/>
                        <a:t>verify</a:t>
                      </a:r>
                      <a:r>
                        <a:rPr lang="fr-FR" baseline="0" dirty="0" smtClean="0"/>
                        <a:t> all </a:t>
                      </a:r>
                      <a:r>
                        <a:rPr lang="fr-FR" baseline="0" dirty="0" err="1" smtClean="0"/>
                        <a:t>matchers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err="1" smtClean="0"/>
                        <a:t>AnyOf</a:t>
                      </a:r>
                      <a:r>
                        <a:rPr lang="fr-FR" dirty="0" smtClean="0"/>
                        <a:t>(m1, m2, …)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The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parameter</a:t>
                      </a:r>
                      <a:r>
                        <a:rPr lang="fr-FR" baseline="0" dirty="0" smtClean="0"/>
                        <a:t> have to </a:t>
                      </a:r>
                      <a:r>
                        <a:rPr lang="fr-FR" baseline="0" dirty="0" err="1" smtClean="0"/>
                        <a:t>verify</a:t>
                      </a:r>
                      <a:r>
                        <a:rPr lang="fr-FR" baseline="0" dirty="0" smtClean="0"/>
                        <a:t> at least one matcher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Not</a:t>
                      </a:r>
                      <a:r>
                        <a:rPr lang="fr-FR" dirty="0" smtClean="0"/>
                        <a:t>(m)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The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parameter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don’t</a:t>
                      </a:r>
                      <a:r>
                        <a:rPr lang="fr-FR" baseline="0" dirty="0" smtClean="0"/>
                        <a:t> have to </a:t>
                      </a:r>
                      <a:r>
                        <a:rPr lang="fr-FR" baseline="0" dirty="0" err="1" smtClean="0"/>
                        <a:t>verify</a:t>
                      </a:r>
                      <a:r>
                        <a:rPr lang="fr-FR" baseline="0" dirty="0" smtClean="0"/>
                        <a:t> matcher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20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Combining</a:t>
            </a:r>
            <a:r>
              <a:rPr lang="fr-FR" dirty="0" smtClean="0"/>
              <a:t> </a:t>
            </a:r>
            <a:r>
              <a:rPr lang="fr-FR" dirty="0" err="1" smtClean="0"/>
              <a:t>matchers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 bwMode="auto">
          <a:xfrm>
            <a:off x="457200" y="1268760"/>
            <a:ext cx="8228013" cy="48245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fr-FR" sz="18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18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r>
              <a:rPr lang="fr-FR" sz="1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18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18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b="1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fr-FR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fr-FR" sz="18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sz="1800" b="1" dirty="0" smtClean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AllOf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Lt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1024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))))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180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fr-FR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endParaRPr lang="fr-FR" sz="18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1024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)))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18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b="1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fr-FR" sz="1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fr-FR" sz="18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8689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Defining</a:t>
            </a:r>
            <a:r>
              <a:rPr lang="fr-FR" dirty="0" smtClean="0"/>
              <a:t> </a:t>
            </a:r>
            <a:r>
              <a:rPr lang="fr-FR" dirty="0" err="1" smtClean="0"/>
              <a:t>matchers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8013" cy="604664"/>
          </a:xfrm>
        </p:spPr>
        <p:txBody>
          <a:bodyPr/>
          <a:lstStyle/>
          <a:p>
            <a:r>
              <a:rPr lang="fr-FR" dirty="0" smtClean="0"/>
              <a:t>Out of </a:t>
            </a:r>
            <a:r>
              <a:rPr lang="fr-FR" dirty="0" err="1" smtClean="0"/>
              <a:t>any</a:t>
            </a:r>
            <a:r>
              <a:rPr lang="fr-FR" dirty="0" smtClean="0"/>
              <a:t> </a:t>
            </a:r>
            <a:r>
              <a:rPr lang="fr-FR" dirty="0" err="1" smtClean="0"/>
              <a:t>function</a:t>
            </a:r>
            <a:r>
              <a:rPr lang="fr-FR" dirty="0" smtClean="0"/>
              <a:t>, test, or class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457200" y="2276872"/>
            <a:ext cx="8228013" cy="41044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MATCHER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IsNullValue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“”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 </a:t>
            </a:r>
            <a:r>
              <a:rPr lang="en-US" sz="1600" b="1" kern="0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fr-FR" sz="1600" b="1" kern="0" dirty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MATCHER_P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IsBigValue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“”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 </a:t>
            </a:r>
            <a:r>
              <a:rPr lang="en-US" sz="1600" b="1" kern="0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&gt;= </a:t>
            </a:r>
            <a:r>
              <a:rPr lang="en-US" sz="1600" b="1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}</a:t>
            </a:r>
            <a:endParaRPr lang="fr-FR" sz="1600" b="1" kern="0" dirty="0" smtClean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MATCHER_P2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IsMediumValue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min, max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“”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kern="0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&gt;= 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&amp;&amp; 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Font typeface="Times New Roman" pitchFamily="16" charset="0"/>
              <a:buNone/>
            </a:pPr>
            <a:r>
              <a:rPr lang="fr-FR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IsNullValue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     .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600" b="1" kern="0" dirty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IsMediumValue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1024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)))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 											   .</a:t>
            </a:r>
            <a:r>
              <a:rPr lang="en-US" sz="16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600" b="1" kern="0" dirty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IsBigValue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1024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))).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600" b="1" kern="0" dirty="0" smtClean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fr-FR" sz="16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80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Multi-arguments </a:t>
            </a:r>
            <a:r>
              <a:rPr lang="fr-FR" dirty="0" err="1" smtClean="0"/>
              <a:t>Matchers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 bwMode="auto">
          <a:xfrm>
            <a:off x="457200" y="1600200"/>
            <a:ext cx="8228013" cy="48531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MATCHER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AreEqual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“”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 </a:t>
            </a:r>
            <a:r>
              <a:rPr lang="en-US" sz="1600" b="1" kern="0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&gt;(</a:t>
            </a:r>
            <a:r>
              <a:rPr lang="en-US" sz="16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&gt;(</a:t>
            </a:r>
            <a:r>
              <a:rPr lang="en-US" sz="16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}</a:t>
            </a:r>
          </a:p>
          <a:p>
            <a:pPr marL="0" indent="0">
              <a:buNone/>
            </a:pPr>
            <a:endParaRPr lang="en-US" sz="16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Times New Roman" pitchFamily="16" charset="0"/>
              <a:buNone/>
            </a:pPr>
            <a:r>
              <a:rPr lang="fr-FR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Operator3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)).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endParaRPr lang="en-US" sz="16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i="1" dirty="0" smtClean="0">
                <a:solidFill>
                  <a:schemeClr val="accent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Return 1 if second and third parameters are equal</a:t>
            </a:r>
            <a:endParaRPr lang="en-US" sz="1600" b="1" i="1" dirty="0">
              <a:solidFill>
                <a:schemeClr val="accent1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Operator3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&gt;(</a:t>
            </a:r>
            <a:r>
              <a:rPr lang="en-US" sz="16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AreEqual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.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endParaRPr lang="en-US" sz="16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EXPECT_EQ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Operator3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FR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FR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EXPECT_EQ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Operator3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FR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FR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fr-FR" sz="16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648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Matchers</a:t>
            </a:r>
            <a:r>
              <a:rPr lang="fr-FR" dirty="0" smtClean="0"/>
              <a:t> &amp; unit tests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6428557"/>
              </p:ext>
            </p:extLst>
          </p:nvPr>
        </p:nvGraphicFramePr>
        <p:xfrm>
          <a:off x="457200" y="2327280"/>
          <a:ext cx="8228014" cy="74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14007"/>
                <a:gridCol w="411400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ASSERT_THAT</a:t>
                      </a:r>
                      <a:r>
                        <a:rPr lang="en-US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value</a:t>
                      </a:r>
                      <a:r>
                        <a:rPr lang="en-US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</a:t>
                      </a:r>
                      <a:r>
                        <a:rPr lang="en-US" sz="18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fr-FR" sz="1800" dirty="0" smtClean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matcher</a:t>
                      </a:r>
                      <a:r>
                        <a:rPr lang="fr-F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);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Fail if value </a:t>
                      </a:r>
                      <a:r>
                        <a:rPr lang="fr-FR" dirty="0" err="1" smtClean="0"/>
                        <a:t>does</a:t>
                      </a:r>
                      <a:r>
                        <a:rPr lang="fr-FR" dirty="0" smtClean="0"/>
                        <a:t> not match matcher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EXPECT_THAT</a:t>
                      </a:r>
                      <a:r>
                        <a:rPr lang="en-US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value</a:t>
                      </a:r>
                      <a:r>
                        <a:rPr lang="en-US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</a:t>
                      </a:r>
                      <a:r>
                        <a:rPr lang="en-US" sz="18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fr-FR" sz="1800" dirty="0" smtClean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matcher</a:t>
                      </a:r>
                      <a:r>
                        <a:rPr lang="fr-FR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);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Fail if value </a:t>
                      </a:r>
                      <a:r>
                        <a:rPr lang="fr-FR" dirty="0" err="1" smtClean="0"/>
                        <a:t>does</a:t>
                      </a:r>
                      <a:r>
                        <a:rPr lang="fr-FR" dirty="0" smtClean="0"/>
                        <a:t> not match matcher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758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For more information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Google </a:t>
            </a:r>
            <a:r>
              <a:rPr lang="fr-FR" dirty="0" err="1" smtClean="0"/>
              <a:t>mock</a:t>
            </a:r>
            <a:r>
              <a:rPr lang="fr-FR" dirty="0" smtClean="0"/>
              <a:t> wiki</a:t>
            </a:r>
          </a:p>
          <a:p>
            <a:pPr lvl="1"/>
            <a:endParaRPr lang="fr-FR" dirty="0" smtClean="0"/>
          </a:p>
          <a:p>
            <a:pPr lvl="1"/>
            <a:r>
              <a:rPr lang="fr-FR" dirty="0" err="1" smtClean="0"/>
              <a:t>Cheat</a:t>
            </a:r>
            <a:r>
              <a:rPr lang="fr-FR" dirty="0" smtClean="0"/>
              <a:t> </a:t>
            </a:r>
            <a:r>
              <a:rPr lang="fr-FR" dirty="0" err="1" smtClean="0"/>
              <a:t>sheet</a:t>
            </a:r>
            <a:r>
              <a:rPr lang="fr-FR" dirty="0" smtClean="0"/>
              <a:t> : </a:t>
            </a:r>
            <a:r>
              <a:rPr lang="fr-FR" dirty="0" err="1" smtClean="0">
                <a:hlinkClick r:id="rId2"/>
              </a:rPr>
              <a:t>Matchers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Cook book : </a:t>
            </a:r>
            <a:r>
              <a:rPr lang="fr-FR" dirty="0" err="1" smtClean="0">
                <a:hlinkClick r:id="rId3"/>
              </a:rPr>
              <a:t>Matchers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871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actions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938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Allow</a:t>
            </a:r>
            <a:r>
              <a:rPr lang="fr-FR" dirty="0" smtClean="0"/>
              <a:t> to </a:t>
            </a:r>
            <a:r>
              <a:rPr lang="fr-FR" dirty="0" err="1" smtClean="0"/>
              <a:t>define</a:t>
            </a:r>
            <a:r>
              <a:rPr lang="fr-FR" dirty="0" smtClean="0"/>
              <a:t> the </a:t>
            </a:r>
            <a:r>
              <a:rPr lang="fr-FR" dirty="0" err="1" smtClean="0"/>
              <a:t>behavior</a:t>
            </a:r>
            <a:r>
              <a:rPr lang="fr-FR" dirty="0" smtClean="0"/>
              <a:t> of a call.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27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457200" y="2896344"/>
            <a:ext cx="8228013" cy="12527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Times New Roman" pitchFamily="16" charset="0"/>
              <a:buNone/>
            </a:pP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8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Matcher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Font typeface="Times New Roman" pitchFamily="16" charset="0"/>
              <a:buNone/>
            </a:pP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.</a:t>
            </a:r>
            <a:r>
              <a:rPr lang="fr-FR" sz="2800" kern="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b="1" kern="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fr-FR" kern="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457200" y="4365104"/>
            <a:ext cx="8228013" cy="161277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Times New Roman" pitchFamily="16" charset="0"/>
              <a:buNone/>
            </a:pPr>
            <a:r>
              <a:rPr lang="en-US" sz="28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Matcher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.</a:t>
            </a:r>
            <a:r>
              <a:rPr lang="fr-FR" sz="2800" kern="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b="1" kern="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.</a:t>
            </a:r>
            <a:r>
              <a:rPr lang="fr-FR" sz="2800" kern="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WillRepeatedly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b="1" kern="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fr-FR" sz="2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Font typeface="Times New Roman" pitchFamily="16" charset="0"/>
              <a:buNone/>
            </a:pPr>
            <a:endParaRPr lang="fr-FR" kern="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133633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Some</a:t>
            </a:r>
            <a:r>
              <a:rPr lang="fr-FR" dirty="0" smtClean="0"/>
              <a:t> simple actions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433671"/>
              </p:ext>
            </p:extLst>
          </p:nvPr>
        </p:nvGraphicFramePr>
        <p:xfrm>
          <a:off x="457200" y="1600200"/>
          <a:ext cx="8228014" cy="424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816"/>
                <a:gridCol w="396919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Action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Behavior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err="1" smtClean="0"/>
                        <a:t>DoDefault</a:t>
                      </a:r>
                      <a:r>
                        <a:rPr lang="fr-FR" dirty="0" smtClean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Execute</a:t>
                      </a:r>
                      <a:r>
                        <a:rPr lang="fr-FR" dirty="0" smtClean="0"/>
                        <a:t> default action (for EXPECT_CALL)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Return</a:t>
                      </a:r>
                      <a:r>
                        <a:rPr lang="fr-FR" dirty="0" smtClean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Return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/>
                        <a:t>Return</a:t>
                      </a:r>
                      <a:r>
                        <a:rPr lang="fr-FR" dirty="0" smtClean="0"/>
                        <a:t>(value)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return value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 smtClean="0"/>
                        <a:t>ReturnArg</a:t>
                      </a:r>
                      <a:r>
                        <a:rPr lang="fr-FR" dirty="0" smtClean="0"/>
                        <a:t>&lt;N&gt;()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return N-th </a:t>
                      </a:r>
                      <a:r>
                        <a:rPr lang="fr-FR" dirty="0" err="1" smtClean="0"/>
                        <a:t>parameter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 smtClean="0"/>
                        <a:t>ReturnNull</a:t>
                      </a:r>
                      <a:r>
                        <a:rPr lang="fr-FR" dirty="0" smtClean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return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err="1" smtClean="0"/>
                        <a:t>Null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 smtClean="0"/>
                        <a:t>Invoke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function</a:t>
                      </a:r>
                      <a:r>
                        <a:rPr lang="fr-FR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function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parameters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err="1" smtClean="0"/>
                        <a:t>InvokeWithoutArgs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function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function</a:t>
                      </a:r>
                      <a:r>
                        <a:rPr lang="fr-FR" dirty="0" smtClean="0"/>
                        <a:t>()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err="1" smtClean="0"/>
                        <a:t>Invoke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object_pointer</a:t>
                      </a:r>
                      <a:r>
                        <a:rPr lang="fr-FR" dirty="0" smtClean="0"/>
                        <a:t>, &amp;class::</a:t>
                      </a:r>
                      <a:r>
                        <a:rPr lang="fr-FR" dirty="0" err="1" smtClean="0"/>
                        <a:t>method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object_pointer</a:t>
                      </a:r>
                      <a:r>
                        <a:rPr lang="fr-FR" dirty="0" smtClean="0"/>
                        <a:t>-&gt;</a:t>
                      </a:r>
                      <a:r>
                        <a:rPr lang="fr-FR" dirty="0" err="1" smtClean="0"/>
                        <a:t>method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parameters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err="1" smtClean="0"/>
                        <a:t>InvokeWithoutArgs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object_pointer</a:t>
                      </a:r>
                      <a:r>
                        <a:rPr lang="fr-FR" dirty="0" smtClean="0"/>
                        <a:t>, &amp;class::</a:t>
                      </a:r>
                      <a:r>
                        <a:rPr lang="fr-FR" dirty="0" err="1" smtClean="0"/>
                        <a:t>method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object_pointer</a:t>
                      </a:r>
                      <a:r>
                        <a:rPr lang="fr-FR" dirty="0" smtClean="0"/>
                        <a:t>-&gt;</a:t>
                      </a:r>
                      <a:r>
                        <a:rPr lang="fr-FR" dirty="0" err="1" smtClean="0"/>
                        <a:t>method</a:t>
                      </a:r>
                      <a:r>
                        <a:rPr lang="fr-FR" dirty="0" smtClean="0"/>
                        <a:t>()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03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Defining</a:t>
            </a:r>
            <a:r>
              <a:rPr lang="fr-FR" dirty="0" smtClean="0"/>
              <a:t> actions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8013" cy="604664"/>
          </a:xfrm>
        </p:spPr>
        <p:txBody>
          <a:bodyPr/>
          <a:lstStyle/>
          <a:p>
            <a:r>
              <a:rPr lang="fr-FR" dirty="0"/>
              <a:t>Out of </a:t>
            </a:r>
            <a:r>
              <a:rPr lang="fr-FR" dirty="0" err="1"/>
              <a:t>any</a:t>
            </a:r>
            <a:r>
              <a:rPr lang="fr-FR" dirty="0"/>
              <a:t> </a:t>
            </a:r>
            <a:r>
              <a:rPr lang="fr-FR" dirty="0" err="1"/>
              <a:t>function</a:t>
            </a:r>
            <a:r>
              <a:rPr lang="fr-FR" dirty="0"/>
              <a:t>, test, or class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457200" y="2204864"/>
            <a:ext cx="8228013" cy="41044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Inc4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“”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    { </a:t>
            </a:r>
            <a:r>
              <a:rPr lang="en-US" sz="1600" b="1" kern="0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arg0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}</a:t>
            </a:r>
            <a:endParaRPr lang="fr-FR" sz="1600" b="1" kern="0" dirty="0" smtClean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kern="0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“”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{ </a:t>
            </a:r>
            <a:r>
              <a:rPr lang="en-US" sz="1600" b="1" kern="0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arg0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sz="1600" b="1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arg1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}</a:t>
            </a:r>
          </a:p>
          <a:p>
            <a:pPr marL="0" indent="0">
              <a:buNone/>
            </a:pPr>
            <a:r>
              <a:rPr lang="en-US" sz="16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ACTION_P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“”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 </a:t>
            </a:r>
            <a:r>
              <a:rPr lang="en-US" sz="1600" b="1" kern="0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arg0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}</a:t>
            </a:r>
          </a:p>
          <a:p>
            <a:pPr marL="0" indent="0">
              <a:buNone/>
            </a:pPr>
            <a:r>
              <a:rPr lang="fr-FR" sz="1600" b="1" kern="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fr-FR" sz="1600" b="1" kern="0" dirty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.</a:t>
            </a:r>
            <a:r>
              <a:rPr lang="fr-FR" sz="16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b="1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b="1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6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600" b="1" kern="0" dirty="0" smtClean="0">
              <a:solidFill>
                <a:srgbClr val="EB39B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)).</a:t>
            </a:r>
            <a:r>
              <a:rPr lang="fr-FR" sz="16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6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b="1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fr-FR" sz="1600" b="1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6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)).</a:t>
            </a:r>
            <a:r>
              <a:rPr lang="fr-FR" sz="16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6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b="1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b="1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fr-FR" sz="16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Times New Roman" pitchFamily="16" charset="0"/>
              <a:buNone/>
            </a:pPr>
            <a:endParaRPr lang="fr-FR" sz="1600" b="1" kern="0" dirty="0" smtClean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Operator2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)).</a:t>
            </a:r>
            <a:r>
              <a:rPr lang="fr-FR" sz="16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60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Inc4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Operator2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sz="16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))).</a:t>
            </a:r>
            <a:r>
              <a:rPr lang="fr-FR" sz="16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6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b="1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16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69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 more 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Google </a:t>
            </a:r>
            <a:r>
              <a:rPr lang="fr-FR" dirty="0" err="1" smtClean="0"/>
              <a:t>mock</a:t>
            </a:r>
            <a:r>
              <a:rPr lang="fr-FR" dirty="0" smtClean="0"/>
              <a:t> wiki</a:t>
            </a:r>
          </a:p>
          <a:p>
            <a:pPr lvl="1"/>
            <a:endParaRPr lang="fr-FR" dirty="0" smtClean="0"/>
          </a:p>
          <a:p>
            <a:pPr lvl="1"/>
            <a:r>
              <a:rPr lang="fr-FR" dirty="0" err="1" smtClean="0"/>
              <a:t>Cheat</a:t>
            </a:r>
            <a:r>
              <a:rPr lang="fr-FR" dirty="0" smtClean="0"/>
              <a:t> </a:t>
            </a:r>
            <a:r>
              <a:rPr lang="fr-FR" dirty="0" err="1" smtClean="0"/>
              <a:t>sheet</a:t>
            </a:r>
            <a:r>
              <a:rPr lang="fr-FR" dirty="0" smtClean="0"/>
              <a:t> : </a:t>
            </a:r>
            <a:r>
              <a:rPr lang="fr-FR" dirty="0" smtClean="0">
                <a:hlinkClick r:id="rId2"/>
              </a:rPr>
              <a:t>Actions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Cook book : </a:t>
            </a:r>
            <a:r>
              <a:rPr lang="fr-FR" dirty="0" smtClean="0">
                <a:hlinkClick r:id="rId3"/>
              </a:rPr>
              <a:t>Actions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98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EXPECT_CALL()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780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EXPECT_CALL()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32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8013" cy="4493096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Matcher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.</a:t>
            </a:r>
            <a:r>
              <a:rPr lang="fr-FR" sz="280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Multi_Arguments_Matcher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en-US" sz="2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Times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8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InSequence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After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ss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8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8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WillRepeatedly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8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8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RetiresOnSaturation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392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Number</a:t>
            </a:r>
            <a:r>
              <a:rPr lang="fr-FR" dirty="0" smtClean="0"/>
              <a:t> of </a:t>
            </a:r>
            <a:r>
              <a:rPr lang="fr-FR" dirty="0" err="1"/>
              <a:t>e</a:t>
            </a:r>
            <a:r>
              <a:rPr lang="fr-FR" dirty="0" err="1" smtClean="0"/>
              <a:t>xpected</a:t>
            </a:r>
            <a:r>
              <a:rPr lang="fr-FR" dirty="0" smtClean="0"/>
              <a:t> calls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33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r>
              <a:rPr lang="fr-FR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4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Times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AnyNumber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32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fr-FR" sz="2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Times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7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Number</a:t>
            </a:r>
            <a:r>
              <a:rPr lang="fr-FR" dirty="0"/>
              <a:t> of </a:t>
            </a:r>
            <a:r>
              <a:rPr lang="fr-FR" dirty="0" err="1"/>
              <a:t>expected</a:t>
            </a:r>
            <a:r>
              <a:rPr lang="fr-FR" dirty="0"/>
              <a:t> calls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34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r>
              <a:rPr lang="fr-FR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4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Times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AnyNumber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357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Number</a:t>
            </a:r>
            <a:r>
              <a:rPr lang="fr-FR" dirty="0"/>
              <a:t> of </a:t>
            </a:r>
            <a:r>
              <a:rPr lang="fr-FR" dirty="0" smtClean="0"/>
              <a:t>calls and </a:t>
            </a:r>
            <a:r>
              <a:rPr lang="fr-FR" dirty="0" err="1" smtClean="0"/>
              <a:t>behavior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r>
              <a:rPr lang="fr-FR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DoDefault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38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Defining</a:t>
            </a:r>
            <a:r>
              <a:rPr lang="fr-FR" dirty="0" smtClean="0"/>
              <a:t> </a:t>
            </a:r>
            <a:r>
              <a:rPr lang="fr-FR" dirty="0" err="1" smtClean="0"/>
              <a:t>expected</a:t>
            </a:r>
            <a:r>
              <a:rPr lang="fr-FR" dirty="0" smtClean="0"/>
              <a:t> calls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r>
              <a:rPr lang="fr-FR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WillRepeatedly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DoDefault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522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Définir les appels attendus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37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r>
              <a:rPr lang="fr-FR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Times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AnyNumber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WillRepeatedly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DoDefault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8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Définir les appels attendus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Functor</a:t>
            </a:r>
            <a:r>
              <a:rPr lang="fr-FR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mock_obj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Times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AtLeast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WillRepeatedly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DoDefault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>
              <a:solidFill>
                <a:prstClr val="black"/>
              </a:solidFill>
              <a:latin typeface="Consolas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201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Mock</a:t>
            </a:r>
            <a:r>
              <a:rPr lang="fr-FR" dirty="0" smtClean="0"/>
              <a:t>, </a:t>
            </a:r>
            <a:r>
              <a:rPr lang="fr-FR" dirty="0" err="1" smtClean="0"/>
              <a:t>NiceMock</a:t>
            </a:r>
            <a:r>
              <a:rPr lang="fr-FR" dirty="0" smtClean="0"/>
              <a:t> and </a:t>
            </a:r>
            <a:r>
              <a:rPr lang="fr-FR" dirty="0" err="1" smtClean="0"/>
              <a:t>StrictMock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9620279"/>
              </p:ext>
            </p:extLst>
          </p:nvPr>
        </p:nvGraphicFramePr>
        <p:xfrm>
          <a:off x="457200" y="1844824"/>
          <a:ext cx="822801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007"/>
                <a:gridCol w="4114007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On a non-</a:t>
                      </a:r>
                      <a:r>
                        <a:rPr lang="fr-FR" dirty="0" err="1" smtClean="0"/>
                        <a:t>expected</a:t>
                      </a:r>
                      <a:r>
                        <a:rPr lang="fr-FR" dirty="0" smtClean="0"/>
                        <a:t> call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Mock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 warning, no </a:t>
                      </a:r>
                      <a:r>
                        <a:rPr lang="fr-FR" dirty="0" err="1" smtClean="0"/>
                        <a:t>failure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NiceMock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No warning, no </a:t>
                      </a:r>
                      <a:r>
                        <a:rPr lang="fr-FR" dirty="0" err="1" smtClean="0"/>
                        <a:t>failure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StrictMock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 </a:t>
                      </a:r>
                      <a:r>
                        <a:rPr lang="fr-FR" dirty="0" err="1" smtClean="0"/>
                        <a:t>failure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39</a:t>
            </a:fld>
            <a:endParaRPr lang="fr-FR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457200" y="3501008"/>
            <a:ext cx="8228013" cy="240486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MockFoo</a:t>
            </a:r>
            <a:r>
              <a:rPr lang="fr-FR" sz="2400" kern="0" dirty="0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mock_foo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Font typeface="Times New Roman" pitchFamily="16" charset="0"/>
              <a:buNone/>
            </a:pPr>
            <a:endParaRPr lang="fr-FR" sz="2400" kern="0" dirty="0" smtClean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NiceMock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sz="24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MockFoo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fr-FR" sz="2400" kern="0" dirty="0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nice_foo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Font typeface="Times New Roman" pitchFamily="16" charset="0"/>
              <a:buNone/>
            </a:pPr>
            <a:endParaRPr lang="fr-FR" sz="2400" kern="0" dirty="0" smtClean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StrictMock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sz="24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MockFoo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fr-FR" sz="2400" kern="0" dirty="0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strict_foo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71924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About stubs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just</a:t>
            </a:r>
            <a:r>
              <a:rPr lang="fr-FR" dirty="0" smtClean="0"/>
              <a:t> </a:t>
            </a:r>
            <a:r>
              <a:rPr lang="fr-FR" dirty="0" err="1" smtClean="0"/>
              <a:t>want</a:t>
            </a:r>
            <a:r>
              <a:rPr lang="fr-FR" dirty="0" smtClean="0"/>
              <a:t> to </a:t>
            </a:r>
            <a:r>
              <a:rPr lang="fr-FR" dirty="0" err="1" smtClean="0"/>
              <a:t>define</a:t>
            </a:r>
            <a:r>
              <a:rPr lang="fr-FR" dirty="0" smtClean="0"/>
              <a:t>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behavior</a:t>
            </a:r>
            <a:r>
              <a:rPr lang="fr-FR" dirty="0" smtClean="0"/>
              <a:t> </a:t>
            </a:r>
            <a:r>
              <a:rPr lang="fr-FR" dirty="0" smtClean="0">
                <a:sym typeface="Symbol"/>
              </a:rPr>
              <a:t></a:t>
            </a:r>
            <a:r>
              <a:rPr lang="fr-FR" dirty="0" smtClean="0"/>
              <a:t> </a:t>
            </a:r>
            <a:r>
              <a:rPr lang="fr-FR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endParaRPr lang="fr-FR" dirty="0"/>
          </a:p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don’t</a:t>
            </a:r>
            <a:r>
              <a:rPr lang="fr-FR" dirty="0" smtClean="0"/>
              <a:t> </a:t>
            </a:r>
            <a:r>
              <a:rPr lang="fr-FR" dirty="0" err="1" smtClean="0"/>
              <a:t>want</a:t>
            </a:r>
            <a:r>
              <a:rPr lang="fr-FR" dirty="0" smtClean="0"/>
              <a:t> to control the </a:t>
            </a:r>
            <a:r>
              <a:rPr lang="fr-FR" dirty="0" err="1" smtClean="0"/>
              <a:t>number</a:t>
            </a:r>
            <a:r>
              <a:rPr lang="fr-FR" dirty="0" smtClean="0"/>
              <a:t> of calls </a:t>
            </a:r>
            <a:r>
              <a:rPr lang="fr-FR" dirty="0" smtClean="0">
                <a:sym typeface="Symbol"/>
              </a:rPr>
              <a:t></a:t>
            </a:r>
            <a:r>
              <a:rPr lang="fr-FR" dirty="0" smtClean="0"/>
              <a:t> no </a:t>
            </a:r>
            <a:r>
              <a:rPr lang="fr-FR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dirty="0" smtClean="0"/>
              <a:t>, </a:t>
            </a:r>
            <a:r>
              <a:rPr lang="fr-FR" dirty="0" err="1" smtClean="0"/>
              <a:t>except</a:t>
            </a:r>
            <a:r>
              <a:rPr lang="fr-FR" dirty="0" smtClean="0"/>
              <a:t> if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want</a:t>
            </a:r>
            <a:r>
              <a:rPr lang="fr-FR" dirty="0" smtClean="0"/>
              <a:t> to change the </a:t>
            </a:r>
            <a:r>
              <a:rPr lang="fr-FR" dirty="0" err="1" smtClean="0"/>
              <a:t>behavior</a:t>
            </a:r>
            <a:r>
              <a:rPr lang="fr-FR" dirty="0" smtClean="0"/>
              <a:t> </a:t>
            </a:r>
            <a:r>
              <a:rPr lang="fr-FR" dirty="0" err="1" smtClean="0"/>
              <a:t>depending</a:t>
            </a:r>
            <a:r>
              <a:rPr lang="fr-FR" dirty="0" smtClean="0"/>
              <a:t> on the </a:t>
            </a:r>
            <a:r>
              <a:rPr lang="fr-FR" dirty="0" err="1" smtClean="0"/>
              <a:t>number</a:t>
            </a:r>
            <a:r>
              <a:rPr lang="fr-FR" dirty="0" smtClean="0"/>
              <a:t> of calls.</a:t>
            </a:r>
            <a:endParaRPr lang="fr-FR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/>
          </a:p>
          <a:p>
            <a:r>
              <a:rPr lang="fr-FR" dirty="0" smtClean="0"/>
              <a:t>As a </a:t>
            </a:r>
            <a:r>
              <a:rPr lang="fr-FR" dirty="0" err="1" smtClean="0"/>
              <a:t>consequence</a:t>
            </a:r>
            <a:r>
              <a:rPr lang="fr-FR" dirty="0" smtClean="0"/>
              <a:t>, use </a:t>
            </a:r>
            <a:r>
              <a:rPr lang="fr-FR" b="1" dirty="0" err="1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NiceMock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&lt;&gt;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85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Verify</a:t>
            </a:r>
            <a:r>
              <a:rPr lang="fr-FR" dirty="0" smtClean="0"/>
              <a:t> the </a:t>
            </a:r>
            <a:r>
              <a:rPr lang="fr-FR" dirty="0" err="1" smtClean="0"/>
              <a:t>order</a:t>
            </a:r>
            <a:r>
              <a:rPr lang="fr-FR" dirty="0" smtClean="0"/>
              <a:t> of calls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By default,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just</a:t>
            </a:r>
            <a:r>
              <a:rPr lang="fr-FR" dirty="0" smtClean="0"/>
              <a:t> </a:t>
            </a:r>
            <a:r>
              <a:rPr lang="fr-FR" dirty="0" err="1" smtClean="0"/>
              <a:t>verify</a:t>
            </a:r>
            <a:r>
              <a:rPr lang="fr-FR" dirty="0" smtClean="0"/>
              <a:t> th </a:t>
            </a:r>
            <a:r>
              <a:rPr lang="fr-FR" dirty="0" err="1" smtClean="0"/>
              <a:t>number</a:t>
            </a:r>
            <a:r>
              <a:rPr lang="fr-FR" dirty="0" smtClean="0"/>
              <a:t> of calls.</a:t>
            </a:r>
          </a:p>
          <a:p>
            <a:endParaRPr lang="fr-FR" dirty="0"/>
          </a:p>
          <a:p>
            <a:r>
              <a:rPr lang="fr-FR" dirty="0" err="1" smtClean="0"/>
              <a:t>gmock</a:t>
            </a:r>
            <a:r>
              <a:rPr lang="fr-FR" dirty="0" smtClean="0"/>
              <a:t> </a:t>
            </a:r>
            <a:r>
              <a:rPr lang="fr-FR" dirty="0" err="1" smtClean="0"/>
              <a:t>allows</a:t>
            </a:r>
            <a:r>
              <a:rPr lang="fr-FR" dirty="0" smtClean="0"/>
              <a:t> to </a:t>
            </a:r>
            <a:r>
              <a:rPr lang="fr-FR" dirty="0" err="1" smtClean="0"/>
              <a:t>verify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An </a:t>
            </a:r>
            <a:r>
              <a:rPr lang="fr-FR" dirty="0" err="1" smtClean="0"/>
              <a:t>order</a:t>
            </a:r>
            <a:r>
              <a:rPr lang="fr-FR" dirty="0" smtClean="0"/>
              <a:t> </a:t>
            </a:r>
            <a:r>
              <a:rPr lang="fr-FR" dirty="0" err="1" smtClean="0"/>
              <a:t>between</a:t>
            </a:r>
            <a:r>
              <a:rPr lang="fr-FR" dirty="0" smtClean="0"/>
              <a:t> calls</a:t>
            </a:r>
          </a:p>
          <a:p>
            <a:pPr lvl="1"/>
            <a:r>
              <a:rPr lang="fr-FR" dirty="0" smtClean="0"/>
              <a:t>An </a:t>
            </a:r>
            <a:r>
              <a:rPr lang="fr-FR" dirty="0" err="1" smtClean="0"/>
              <a:t>order</a:t>
            </a:r>
            <a:r>
              <a:rPr lang="fr-FR" dirty="0" smtClean="0"/>
              <a:t> </a:t>
            </a:r>
            <a:r>
              <a:rPr lang="fr-FR" dirty="0" err="1" smtClean="0"/>
              <a:t>between</a:t>
            </a:r>
            <a:r>
              <a:rPr lang="fr-FR" dirty="0" smtClean="0"/>
              <a:t> groups of calls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155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Ordered</a:t>
            </a:r>
            <a:r>
              <a:rPr lang="fr-FR" dirty="0" smtClean="0"/>
              <a:t> calls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42</a:t>
            </a:fld>
            <a:endParaRPr lang="fr-FR"/>
          </a:p>
        </p:txBody>
      </p:sp>
      <p:sp>
        <p:nvSpPr>
          <p:cNvPr id="6" name="Espace réservé du contenu 2"/>
          <p:cNvSpPr txBox="1">
            <a:spLocks noGrp="1"/>
          </p:cNvSpPr>
          <p:nvPr>
            <p:ph idx="1"/>
          </p:nvPr>
        </p:nvSpPr>
        <p:spPr bwMode="auto">
          <a:xfrm>
            <a:off x="457200" y="2032248"/>
            <a:ext cx="8228013" cy="334096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lvl="1" indent="0">
              <a:spcBef>
                <a:spcPts val="800"/>
              </a:spcBef>
              <a:buNone/>
            </a:pP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InSequence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dummy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endParaRPr lang="en-US" sz="2000" b="1" dirty="0">
              <a:solidFill>
                <a:srgbClr val="EB39B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20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Operator1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)).</a:t>
            </a:r>
            <a:r>
              <a:rPr lang="en-US" sz="2000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Times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20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kern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20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Operator2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b="1" kern="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20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1290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Partial </a:t>
            </a:r>
            <a:r>
              <a:rPr lang="fr-FR" dirty="0" err="1" smtClean="0"/>
              <a:t>ordered</a:t>
            </a:r>
            <a:r>
              <a:rPr lang="fr-FR" dirty="0" smtClean="0"/>
              <a:t> calls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43</a:t>
            </a:fld>
            <a:endParaRPr lang="fr-FR"/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 bwMode="auto">
          <a:xfrm>
            <a:off x="457200" y="2320280"/>
            <a:ext cx="8228013" cy="254888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lvl="1" indent="0">
              <a:spcBef>
                <a:spcPts val="800"/>
              </a:spcBef>
              <a:buNone/>
            </a:pP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Expectation 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init_x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InitX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Expectation 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init_y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20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InitY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endParaRPr lang="fr-FR" sz="20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20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Draw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()).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After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init_x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init_y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6609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variant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44</a:t>
            </a:fld>
            <a:endParaRPr lang="fr-FR"/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 bwMode="auto">
          <a:xfrm>
            <a:off x="457200" y="2032248"/>
            <a:ext cx="8228013" cy="334096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lvl="1" indent="0">
              <a:spcBef>
                <a:spcPts val="800"/>
              </a:spcBef>
              <a:buNone/>
            </a:pP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ExpectationSet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all_inits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	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fr-FR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all_inits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sz="20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InitX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all_inits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sz="20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InitY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endParaRPr lang="fr-FR" sz="20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20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Draw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()).</a:t>
            </a:r>
            <a:r>
              <a:rPr lang="en-US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After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all_inits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9194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Life time of expectations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45</a:t>
            </a:fld>
            <a:endParaRPr lang="fr-FR"/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 bwMode="auto">
          <a:xfrm>
            <a:off x="457200" y="1600200"/>
            <a:ext cx="8228013" cy="478112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lvl="1" indent="0">
              <a:spcBef>
                <a:spcPts val="800"/>
              </a:spcBef>
              <a:buNone/>
            </a:pP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		.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endParaRPr lang="en-US" sz="1600" b="1" dirty="0" smtClean="0">
              <a:solidFill>
                <a:srgbClr val="EB39B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16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.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.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16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EXPECT_EQ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???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endParaRPr lang="fr-FR" sz="16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EXPECT_EQ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???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endParaRPr lang="fr-FR" sz="16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EXPECT_EQ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???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endParaRPr lang="en-US" sz="16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//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valeur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de ???.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D’autres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erreurs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?</a:t>
            </a:r>
            <a:endParaRPr lang="fr-FR" sz="16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0646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Life time of expectations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46</a:t>
            </a:fld>
            <a:endParaRPr lang="fr-FR"/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 bwMode="auto"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lvl="1" indent="0">
              <a:spcBef>
                <a:spcPts val="800"/>
              </a:spcBef>
              <a:buNone/>
            </a:pP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1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4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.</a:t>
            </a:r>
            <a:r>
              <a:rPr lang="en-US" sz="1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endParaRPr lang="en-US" sz="1400" b="1" dirty="0" smtClean="0">
              <a:solidFill>
                <a:srgbClr val="EB39B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14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()).</a:t>
            </a:r>
            <a:r>
              <a:rPr lang="en-US" sz="1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fr-FR" sz="1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					.</a:t>
            </a:r>
            <a:r>
              <a:rPr lang="en-US" sz="1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RetiresOnSaturation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1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()).</a:t>
            </a:r>
            <a:r>
              <a:rPr lang="en-US" sz="1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fr-FR" sz="1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					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RetiresOnSaturation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1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()).</a:t>
            </a:r>
            <a:r>
              <a:rPr lang="en-US" sz="1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fr-FR" sz="1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					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RetiresOnSaturation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14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EXPECT_EQ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???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endParaRPr lang="fr-FR" sz="14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EXPECT_EQ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???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4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endParaRPr lang="fr-FR" sz="14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EXPECT_EQ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???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Oper0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r>
              <a:rPr lang="fr-FR" sz="14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9317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Life time of expectations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47</a:t>
            </a:fld>
            <a:endParaRPr lang="fr-FR"/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 bwMode="auto">
          <a:xfrm>
            <a:off x="457200" y="1600201"/>
            <a:ext cx="8228013" cy="420506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lvl="1" indent="0">
              <a:spcBef>
                <a:spcPts val="800"/>
              </a:spcBef>
              <a:buNone/>
            </a:pP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.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lvl="1" indent="0">
              <a:spcBef>
                <a:spcPts val="800"/>
              </a:spcBef>
              <a:buNone/>
            </a:pPr>
            <a:endParaRPr lang="en-US" sz="1600" b="1" dirty="0" smtClean="0">
              <a:solidFill>
                <a:srgbClr val="EB39B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EXPECT_CALL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6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pPr marL="0" lvl="1" indent="0">
              <a:spcBef>
                <a:spcPts val="800"/>
              </a:spcBef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fr-FR" sz="16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fr-FR" sz="16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800"/>
              </a:spcBef>
              <a:buNone/>
            </a:pP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.</a:t>
            </a:r>
            <a:r>
              <a:rPr lang="en-US" sz="16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WillOnce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fr-FR" sz="16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EXPECT_EQ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endParaRPr lang="fr-FR" sz="1600" b="1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EXPECT_EQ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endParaRPr lang="fr-FR" sz="1600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EXPECT_EQ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6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mock_functor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Operator0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2819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Mock</a:t>
            </a:r>
            <a:r>
              <a:rPr lang="fr-FR" dirty="0" smtClean="0"/>
              <a:t> and </a:t>
            </a:r>
            <a:r>
              <a:rPr lang="fr-FR" dirty="0" err="1" smtClean="0"/>
              <a:t>verification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48</a:t>
            </a:fld>
            <a:endParaRPr lang="fr-FR"/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 bwMode="auto">
          <a:xfrm>
            <a:off x="457200" y="1268760"/>
            <a:ext cx="8228013" cy="482453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fr-FR" sz="1800" kern="0" dirty="0" smtClean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kern="0" dirty="0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MockFoo</a:t>
            </a:r>
            <a:r>
              <a:rPr lang="fr-FR" sz="1800" kern="0" dirty="0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mock_foo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fr-FR" sz="18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b="1" i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do </a:t>
            </a:r>
            <a:r>
              <a:rPr lang="fr-FR" sz="1800" b="1" i="1" dirty="0" err="1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verifications</a:t>
            </a:r>
            <a:r>
              <a:rPr lang="fr-FR" sz="1800" b="1" i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b="1" i="1" dirty="0" err="1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here</a:t>
            </a:r>
            <a:endParaRPr lang="fr-FR" sz="1800" b="1" i="1" dirty="0" smtClean="0">
              <a:solidFill>
                <a:srgbClr val="EB39B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sz="1800" b="1" dirty="0" smtClean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18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fr-FR" sz="18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b="1" i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// do </a:t>
            </a:r>
            <a:r>
              <a:rPr lang="fr-FR" sz="1800" b="1" i="1" dirty="0" err="1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verifications</a:t>
            </a:r>
            <a:r>
              <a:rPr lang="fr-FR" sz="1800" b="1" i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b="1" i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fr-FR" sz="1800" b="1" i="1" dirty="0" err="1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clear</a:t>
            </a:r>
            <a:r>
              <a:rPr lang="fr-FR" sz="1800" b="1" i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EXPECT_CALL()</a:t>
            </a:r>
            <a:endParaRPr lang="fr-FR" sz="1800" dirty="0">
              <a:solidFill>
                <a:srgbClr val="66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kern="0" dirty="0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fr-FR" sz="18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VerifyAndClear</a:t>
            </a:r>
            <a:r>
              <a:rPr lang="fr-FR" sz="180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Expectations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fr-FR" sz="1800" kern="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mockFoo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lang="fr-FR" sz="1800" kern="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fr-FR" sz="18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buNone/>
            </a:pPr>
            <a:r>
              <a:rPr lang="fr-FR" sz="18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b="1" i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// do </a:t>
            </a:r>
            <a:r>
              <a:rPr lang="fr-FR" sz="1800" b="1" i="1" dirty="0" err="1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verifications</a:t>
            </a:r>
            <a:r>
              <a:rPr lang="fr-FR" sz="1800" b="1" i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800" b="1" i="1" dirty="0" err="1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clear</a:t>
            </a:r>
            <a:r>
              <a:rPr lang="fr-FR" sz="1800" b="1" i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EXPECT_CALL() and</a:t>
            </a:r>
          </a:p>
          <a:p>
            <a:pPr marL="0" indent="0">
              <a:buNone/>
            </a:pPr>
            <a:r>
              <a:rPr lang="fr-FR" sz="18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b="1" i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// ON_CALL()</a:t>
            </a:r>
            <a:endParaRPr lang="fr-FR" sz="1800" kern="0" dirty="0" smtClean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dirty="0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fr-FR" sz="180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VerifyAndClear</a:t>
            </a:r>
            <a:r>
              <a:rPr lang="fr-FR" sz="1800" dirty="0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fr-FR" sz="1800" dirty="0" err="1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mockFoo</a:t>
            </a: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fr-FR" sz="18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5671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Misc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>
          <a:xfrm>
            <a:off x="7286625" y="6381328"/>
            <a:ext cx="569913" cy="304800"/>
          </a:xfrm>
        </p:spPr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49</a:t>
            </a:fld>
            <a:endParaRPr lang="fr-FR"/>
          </a:p>
        </p:txBody>
      </p:sp>
      <p:sp>
        <p:nvSpPr>
          <p:cNvPr id="5" name="Rectangle 4"/>
          <p:cNvSpPr/>
          <p:nvPr/>
        </p:nvSpPr>
        <p:spPr bwMode="auto">
          <a:xfrm>
            <a:off x="1187624" y="2768896"/>
            <a:ext cx="6696744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457994" y="1700808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fr-FR" kern="0" dirty="0" smtClean="0"/>
              <a:t>A log </a:t>
            </a:r>
            <a:r>
              <a:rPr lang="fr-FR" kern="0" dirty="0" err="1" smtClean="0"/>
              <a:t>with</a:t>
            </a:r>
            <a:r>
              <a:rPr lang="fr-FR" kern="0" dirty="0" smtClean="0"/>
              <a:t> more information </a:t>
            </a:r>
            <a:r>
              <a:rPr lang="fr-FR" kern="0" dirty="0" err="1" smtClean="0"/>
              <a:t>regarding</a:t>
            </a:r>
            <a:r>
              <a:rPr lang="fr-FR" kern="0" dirty="0" smtClean="0"/>
              <a:t> </a:t>
            </a:r>
            <a:r>
              <a:rPr lang="fr-FR" kern="0" dirty="0" err="1" smtClean="0"/>
              <a:t>execution</a:t>
            </a:r>
            <a:r>
              <a:rPr lang="fr-FR" kern="0" dirty="0" smtClean="0"/>
              <a:t>:</a:t>
            </a:r>
          </a:p>
          <a:p>
            <a:pPr marL="0" indent="0">
              <a:buFont typeface="Times New Roman" pitchFamily="16" charset="0"/>
              <a:buNone/>
            </a:pPr>
            <a: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--</a:t>
            </a:r>
            <a:r>
              <a:rPr lang="fr-FR" sz="2000" kern="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gmock_verbose</a:t>
            </a:r>
            <a: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=[</a:t>
            </a:r>
            <a:r>
              <a:rPr lang="fr-FR" sz="2000" kern="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info,warning,error</a:t>
            </a:r>
            <a: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fr-FR" sz="2400" b="1" kern="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Font typeface="Times New Roman" pitchFamily="16" charset="0"/>
              <a:buNone/>
            </a:pPr>
            <a:endParaRPr lang="fr-FR" kern="0" dirty="0" smtClean="0"/>
          </a:p>
          <a:p>
            <a:r>
              <a:rPr lang="fr-FR" dirty="0" smtClean="0"/>
              <a:t>All </a:t>
            </a:r>
            <a:r>
              <a:rPr lang="fr-FR" dirty="0" err="1" smtClean="0"/>
              <a:t>symbols</a:t>
            </a:r>
            <a:r>
              <a:rPr lang="fr-FR" dirty="0" smtClean="0"/>
              <a:t> (classes, …) </a:t>
            </a:r>
            <a:r>
              <a:rPr lang="fr-FR" dirty="0" err="1" smtClean="0"/>
              <a:t>used</a:t>
            </a:r>
            <a:r>
              <a:rPr lang="fr-FR" dirty="0" smtClean="0"/>
              <a:t> by </a:t>
            </a:r>
            <a:r>
              <a:rPr lang="fr-FR" dirty="0" err="1" smtClean="0"/>
              <a:t>gtest</a:t>
            </a:r>
            <a:r>
              <a:rPr lang="fr-FR" dirty="0" smtClean="0"/>
              <a:t> and </a:t>
            </a:r>
            <a:r>
              <a:rPr lang="fr-FR" dirty="0" err="1" smtClean="0"/>
              <a:t>gmock</a:t>
            </a:r>
            <a:r>
              <a:rPr lang="fr-FR" dirty="0" smtClean="0"/>
              <a:t> are </a:t>
            </a:r>
            <a:r>
              <a:rPr lang="fr-FR" dirty="0" err="1" smtClean="0"/>
              <a:t>defined</a:t>
            </a:r>
            <a:r>
              <a:rPr lang="fr-FR" dirty="0" smtClean="0"/>
              <a:t> in the </a:t>
            </a:r>
            <a:r>
              <a:rPr lang="fr-FR" dirty="0" err="1" smtClean="0"/>
              <a:t>namespace</a:t>
            </a:r>
            <a:r>
              <a:rPr lang="fr-FR" dirty="0" smtClean="0"/>
              <a:t> </a:t>
            </a:r>
            <a:r>
              <a:rPr lang="fr-FR" sz="2800" b="1" dirty="0" err="1" smtClean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testing</a:t>
            </a:r>
            <a:r>
              <a:rPr lang="fr-FR" sz="2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fr-FR" sz="2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Font typeface="Times New Roman" pitchFamily="16" charset="0"/>
              <a:buNone/>
            </a:pPr>
            <a:endParaRPr lang="fr-FR" kern="0" dirty="0" smtClean="0"/>
          </a:p>
          <a:p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15294477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 more 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Site Google </a:t>
            </a:r>
            <a:r>
              <a:rPr lang="fr-FR" dirty="0" err="1" smtClean="0"/>
              <a:t>mock</a:t>
            </a:r>
            <a:endParaRPr lang="fr-FR" dirty="0" smtClean="0"/>
          </a:p>
          <a:p>
            <a:pPr lvl="1"/>
            <a:r>
              <a:rPr lang="fr-FR" dirty="0" err="1" smtClean="0"/>
              <a:t>Cheat</a:t>
            </a:r>
            <a:r>
              <a:rPr lang="fr-FR" dirty="0" smtClean="0"/>
              <a:t> </a:t>
            </a:r>
            <a:r>
              <a:rPr lang="fr-FR" dirty="0" err="1" smtClean="0"/>
              <a:t>sheet</a:t>
            </a:r>
            <a:endParaRPr lang="fr-FR" dirty="0" smtClean="0"/>
          </a:p>
          <a:p>
            <a:pPr lvl="1"/>
            <a:r>
              <a:rPr lang="fr-FR" dirty="0" err="1" smtClean="0"/>
              <a:t>CookBook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50</a:t>
            </a:fld>
            <a:endParaRPr lang="fr-FR"/>
          </a:p>
        </p:txBody>
      </p:sp>
      <p:pic>
        <p:nvPicPr>
          <p:cNvPr id="5" name="Imag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436713"/>
            <a:ext cx="295275" cy="142875"/>
          </a:xfrm>
          <a:prstGeom prst="rect">
            <a:avLst/>
          </a:prstGeom>
        </p:spPr>
      </p:pic>
      <p:pic>
        <p:nvPicPr>
          <p:cNvPr id="6" name="Image 5">
            <a:hlinkClick r:id="rId4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924944"/>
            <a:ext cx="295275" cy="142875"/>
          </a:xfrm>
          <a:prstGeom prst="rect">
            <a:avLst/>
          </a:prstGeom>
        </p:spPr>
      </p:pic>
      <p:pic>
        <p:nvPicPr>
          <p:cNvPr id="9" name="Image 8">
            <a:hlinkClick r:id="rId5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210" y="1916832"/>
            <a:ext cx="29527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5107</TotalTime>
  <Words>1488</Words>
  <Application>Microsoft Office PowerPoint</Application>
  <PresentationFormat>Affichage à l'écran (4:3)</PresentationFormat>
  <Paragraphs>540</Paragraphs>
  <Slides>50</Slides>
  <Notes>30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51" baseType="lpstr">
      <vt:lpstr>1_Thème Office</vt:lpstr>
      <vt:lpstr>Google mock</vt:lpstr>
      <vt:lpstr>Steps</vt:lpstr>
      <vt:lpstr>Writing a mock class</vt:lpstr>
      <vt:lpstr>An interface</vt:lpstr>
      <vt:lpstr>Writing a mock class</vt:lpstr>
      <vt:lpstr>A first remark</vt:lpstr>
      <vt:lpstr>Default behavior</vt:lpstr>
      <vt:lpstr>Default behavior</vt:lpstr>
      <vt:lpstr>For more information</vt:lpstr>
      <vt:lpstr>Behavior and expected calls</vt:lpstr>
      <vt:lpstr>2 macros</vt:lpstr>
      <vt:lpstr>ON_CALL()</vt:lpstr>
      <vt:lpstr>ON_CALL()</vt:lpstr>
      <vt:lpstr>Define behavior</vt:lpstr>
      <vt:lpstr>matchers</vt:lpstr>
      <vt:lpstr>matchers</vt:lpstr>
      <vt:lpstr>Universal matcher</vt:lpstr>
      <vt:lpstr>Other matchers</vt:lpstr>
      <vt:lpstr>Complex Matchers</vt:lpstr>
      <vt:lpstr>Combining Matchers</vt:lpstr>
      <vt:lpstr>Combining matchers</vt:lpstr>
      <vt:lpstr>Defining matchers</vt:lpstr>
      <vt:lpstr>Multi-arguments Matchers</vt:lpstr>
      <vt:lpstr>Matchers &amp; unit tests</vt:lpstr>
      <vt:lpstr>For more information</vt:lpstr>
      <vt:lpstr>actions</vt:lpstr>
      <vt:lpstr>Actions</vt:lpstr>
      <vt:lpstr>Some simple actions</vt:lpstr>
      <vt:lpstr>Defining actions</vt:lpstr>
      <vt:lpstr>For more information</vt:lpstr>
      <vt:lpstr>EXPECT_CALL()</vt:lpstr>
      <vt:lpstr>EXPECT_CALL()</vt:lpstr>
      <vt:lpstr>Number of expected calls</vt:lpstr>
      <vt:lpstr>Number of expected calls</vt:lpstr>
      <vt:lpstr>Number of calls and behavior</vt:lpstr>
      <vt:lpstr>Defining expected calls</vt:lpstr>
      <vt:lpstr>Définir les appels attendus</vt:lpstr>
      <vt:lpstr>Définir les appels attendus</vt:lpstr>
      <vt:lpstr>Mock, NiceMock and StrictMock</vt:lpstr>
      <vt:lpstr>About stubs</vt:lpstr>
      <vt:lpstr>Verify the order of calls</vt:lpstr>
      <vt:lpstr>Ordered calls</vt:lpstr>
      <vt:lpstr>Partial ordered calls</vt:lpstr>
      <vt:lpstr>A variant</vt:lpstr>
      <vt:lpstr>Life time of expectations</vt:lpstr>
      <vt:lpstr>Life time of expectations</vt:lpstr>
      <vt:lpstr>Life time of expectations</vt:lpstr>
      <vt:lpstr>Mock and verification</vt:lpstr>
      <vt:lpstr>Misc</vt:lpstr>
      <vt:lpstr>For more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tle</dc:creator>
  <cp:lastModifiedBy>Marc Trabucato</cp:lastModifiedBy>
  <cp:revision>1317</cp:revision>
  <cp:lastPrinted>1601-01-01T00:00:00Z</cp:lastPrinted>
  <dcterms:created xsi:type="dcterms:W3CDTF">2004-05-04T13:10:32Z</dcterms:created>
  <dcterms:modified xsi:type="dcterms:W3CDTF">2014-11-18T11:31:49Z</dcterms:modified>
</cp:coreProperties>
</file>