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5"/>
  </p:notesMasterIdLst>
  <p:sldIdLst>
    <p:sldId id="282" r:id="rId2"/>
    <p:sldId id="378" r:id="rId3"/>
    <p:sldId id="369" r:id="rId4"/>
    <p:sldId id="370" r:id="rId5"/>
    <p:sldId id="371" r:id="rId6"/>
    <p:sldId id="379" r:id="rId7"/>
    <p:sldId id="383" r:id="rId8"/>
    <p:sldId id="384" r:id="rId9"/>
    <p:sldId id="372" r:id="rId10"/>
    <p:sldId id="380" r:id="rId11"/>
    <p:sldId id="381" r:id="rId12"/>
    <p:sldId id="382" r:id="rId13"/>
    <p:sldId id="373" r:id="rId14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39B0"/>
    <a:srgbClr val="EDF769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 autoAdjust="0"/>
    <p:restoredTop sz="70701" autoAdjust="0"/>
  </p:normalViewPr>
  <p:slideViewPr>
    <p:cSldViewPr>
      <p:cViewPr varScale="1">
        <p:scale>
          <a:sx n="89" d="100"/>
          <a:sy n="89" d="100"/>
        </p:scale>
        <p:origin x="-1350" y="-10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303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263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0" y="0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70212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05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7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noProof="0" smtClean="0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0" y="8683625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fld id="{F4106CD8-9101-4FF8-B1E1-F3D0DAB674E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45030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http://www.methodsandtools.com/archive/archive.php?id=103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2066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A5B48C-F34D-4471-9B67-7A19C1FAFEC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EB6AD5-6E3E-41C1-82D9-B61EA904F42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CEE49-65CE-4639-B1A1-CCB6757478F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A56C6-D8CC-4289-B012-0E3FCD1C5FA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150F2-DBC7-4A73-B972-D257FA62A36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CD5A3-D585-4DC0-B8B0-4324E63C67D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73FC10-E2CF-4289-8D66-2273DAA873B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95313-00AF-4344-B98D-EDD3E78DF95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146825-6233-4813-AB0B-9DCA0664DC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FFB7EB-ABBA-48FB-9FB7-B93B8436229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AA1DC9-C9AD-4733-919F-B02780D0EEA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142875" y="6429375"/>
            <a:ext cx="1141413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</a:tabLst>
              <a:defRPr sz="1400">
                <a:solidFill>
                  <a:srgbClr val="FFFFFF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43250" y="6429375"/>
            <a:ext cx="2998788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dirty="0" smtClean="0"/>
              <a:t>Lean Software </a:t>
            </a:r>
            <a:r>
              <a:rPr lang="fr-FR" dirty="0" err="1" smtClean="0"/>
              <a:t>Development</a:t>
            </a:r>
            <a:endParaRPr lang="fr-FR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86625" y="6429375"/>
            <a:ext cx="569913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fld id="{46E371F0-07E8-401B-9F67-3C0DD8453EE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hdr="0" ftr="0" dt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+mj-lt"/>
          <a:ea typeface="Lucida Sans Unicode" charset="0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Lucida Sans Unicode" charset="0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800">
          <a:solidFill>
            <a:srgbClr val="000000"/>
          </a:solidFill>
          <a:latin typeface="+mn-lt"/>
          <a:ea typeface="Lucida Sans Unicode" charset="0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ea typeface="Lucida Sans Unicode" charset="0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 smtClean="0"/>
              <a:t>gtest</a:t>
            </a:r>
            <a:r>
              <a:rPr lang="fr-FR" dirty="0" smtClean="0"/>
              <a:t> &amp; </a:t>
            </a:r>
            <a:r>
              <a:rPr lang="fr-FR" dirty="0" err="1" smtClean="0"/>
              <a:t>gmock</a:t>
            </a:r>
            <a:r>
              <a:rPr lang="fr-FR" dirty="0" smtClean="0"/>
              <a:t>:</a:t>
            </a:r>
            <a:br>
              <a:rPr lang="fr-FR" dirty="0" smtClean="0"/>
            </a:br>
            <a:r>
              <a:rPr lang="fr-FR" dirty="0" smtClean="0"/>
              <a:t>extensions for UAF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New </a:t>
            </a:r>
            <a:r>
              <a:rPr lang="fr-FR" dirty="0" err="1" smtClean="0"/>
              <a:t>features</a:t>
            </a:r>
            <a:r>
              <a:rPr lang="fr-FR" dirty="0" smtClean="0"/>
              <a:t> for </a:t>
            </a:r>
            <a:r>
              <a:rPr lang="fr-FR" dirty="0" err="1" smtClean="0"/>
              <a:t>gtest</a:t>
            </a:r>
            <a:r>
              <a:rPr lang="fr-FR" dirty="0" smtClean="0"/>
              <a:t> &amp; </a:t>
            </a:r>
            <a:r>
              <a:rPr lang="fr-FR" dirty="0" err="1" smtClean="0"/>
              <a:t>gmock</a:t>
            </a:r>
            <a:r>
              <a:rPr lang="fr-FR" dirty="0" smtClean="0"/>
              <a:t> in UAF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92A5B48C-F34D-4471-9B67-7A19C1FAFECD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cap="none" dirty="0" err="1" smtClean="0"/>
              <a:t>gtest</a:t>
            </a:r>
            <a:endParaRPr lang="fr-FR" cap="none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2511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New Assertions</a:t>
            </a:r>
            <a:endParaRPr lang="fr-FR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6919519"/>
              </p:ext>
            </p:extLst>
          </p:nvPr>
        </p:nvGraphicFramePr>
        <p:xfrm>
          <a:off x="457200" y="1600200"/>
          <a:ext cx="8228014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007"/>
                <a:gridCol w="4114007"/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smtClean="0"/>
                        <a:t>ASSERT_NULL</a:t>
                      </a:r>
                      <a:r>
                        <a:rPr lang="fr-FR" dirty="0" smtClean="0"/>
                        <a:t>(pointer),</a:t>
                      </a:r>
                    </a:p>
                    <a:p>
                      <a:r>
                        <a:rPr lang="fr-FR" b="1" dirty="0" smtClean="0"/>
                        <a:t>EXPECT_NULL</a:t>
                      </a:r>
                      <a:r>
                        <a:rPr lang="fr-FR" dirty="0" smtClean="0"/>
                        <a:t>(pointer)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Fails</a:t>
                      </a:r>
                      <a:r>
                        <a:rPr lang="fr-FR" dirty="0" smtClean="0"/>
                        <a:t> if the pointer </a:t>
                      </a:r>
                      <a:r>
                        <a:rPr lang="fr-FR" dirty="0" err="1" smtClean="0"/>
                        <a:t>is</a:t>
                      </a:r>
                      <a:r>
                        <a:rPr lang="fr-FR" dirty="0" smtClean="0"/>
                        <a:t> not NULL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 smtClean="0"/>
                        <a:t>ASSERT_NOT_NULL</a:t>
                      </a:r>
                      <a:r>
                        <a:rPr lang="fr-FR" dirty="0" smtClean="0"/>
                        <a:t>(pointer), </a:t>
                      </a:r>
                      <a:r>
                        <a:rPr lang="fr-FR" b="1" dirty="0" smtClean="0"/>
                        <a:t>EXPECT_NOT_NULL</a:t>
                      </a:r>
                      <a:r>
                        <a:rPr lang="fr-FR" dirty="0" smtClean="0"/>
                        <a:t>(pointer)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Fails</a:t>
                      </a:r>
                      <a:r>
                        <a:rPr lang="fr-FR" dirty="0" smtClean="0"/>
                        <a:t> if the pointer </a:t>
                      </a:r>
                      <a:r>
                        <a:rPr lang="fr-FR" dirty="0" err="1" smtClean="0"/>
                        <a:t>is</a:t>
                      </a:r>
                      <a:r>
                        <a:rPr lang="fr-FR" dirty="0" smtClean="0"/>
                        <a:t> NULL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smtClean="0"/>
                        <a:t>ASSERT_BTRUE</a:t>
                      </a:r>
                      <a:r>
                        <a:rPr lang="fr-FR" dirty="0" smtClean="0"/>
                        <a:t>(</a:t>
                      </a:r>
                      <a:r>
                        <a:rPr lang="fr-FR" dirty="0" err="1" smtClean="0"/>
                        <a:t>bbool</a:t>
                      </a:r>
                      <a:r>
                        <a:rPr lang="fr-FR" dirty="0" smtClean="0"/>
                        <a:t>),</a:t>
                      </a:r>
                    </a:p>
                    <a:p>
                      <a:r>
                        <a:rPr lang="fr-FR" b="1" dirty="0" smtClean="0"/>
                        <a:t>EXPECT_BTRUE</a:t>
                      </a:r>
                      <a:r>
                        <a:rPr lang="fr-FR" dirty="0" smtClean="0"/>
                        <a:t>(</a:t>
                      </a:r>
                      <a:r>
                        <a:rPr lang="fr-FR" dirty="0" err="1" smtClean="0"/>
                        <a:t>bbool</a:t>
                      </a:r>
                      <a:r>
                        <a:rPr lang="fr-FR" dirty="0" smtClean="0"/>
                        <a:t>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Fails</a:t>
                      </a:r>
                      <a:r>
                        <a:rPr lang="fr-FR" dirty="0" smtClean="0"/>
                        <a:t> if </a:t>
                      </a:r>
                      <a:r>
                        <a:rPr lang="fr-FR" dirty="0" err="1" smtClean="0"/>
                        <a:t>bbool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is</a:t>
                      </a:r>
                      <a:r>
                        <a:rPr lang="fr-FR" dirty="0" smtClean="0"/>
                        <a:t> not </a:t>
                      </a:r>
                      <a:r>
                        <a:rPr lang="fr-FR" dirty="0" err="1" smtClean="0"/>
                        <a:t>equal</a:t>
                      </a:r>
                      <a:r>
                        <a:rPr lang="fr-FR" dirty="0" smtClean="0"/>
                        <a:t> to </a:t>
                      </a:r>
                      <a:r>
                        <a:rPr lang="fr-FR" dirty="0" err="1" smtClean="0"/>
                        <a:t>btrue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smtClean="0"/>
                        <a:t>ASSERT_BFALSE</a:t>
                      </a:r>
                      <a:r>
                        <a:rPr lang="fr-FR" dirty="0" smtClean="0"/>
                        <a:t>(</a:t>
                      </a:r>
                      <a:r>
                        <a:rPr lang="fr-FR" dirty="0" err="1" smtClean="0"/>
                        <a:t>bbool</a:t>
                      </a:r>
                      <a:r>
                        <a:rPr lang="fr-FR" dirty="0" smtClean="0"/>
                        <a:t>),</a:t>
                      </a:r>
                    </a:p>
                    <a:p>
                      <a:r>
                        <a:rPr lang="fr-FR" b="1" dirty="0" smtClean="0"/>
                        <a:t>EXPECT_BFALSE</a:t>
                      </a:r>
                      <a:r>
                        <a:rPr lang="fr-FR" dirty="0" smtClean="0"/>
                        <a:t>(</a:t>
                      </a:r>
                      <a:r>
                        <a:rPr lang="fr-FR" dirty="0" err="1" smtClean="0"/>
                        <a:t>bbool</a:t>
                      </a:r>
                      <a:r>
                        <a:rPr lang="fr-FR" dirty="0" smtClean="0"/>
                        <a:t>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Fails</a:t>
                      </a:r>
                      <a:r>
                        <a:rPr lang="fr-FR" dirty="0" smtClean="0"/>
                        <a:t> if </a:t>
                      </a:r>
                      <a:r>
                        <a:rPr lang="fr-FR" dirty="0" err="1" smtClean="0"/>
                        <a:t>bbool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is</a:t>
                      </a:r>
                      <a:r>
                        <a:rPr lang="fr-FR" dirty="0" smtClean="0"/>
                        <a:t> not </a:t>
                      </a:r>
                      <a:r>
                        <a:rPr lang="fr-FR" dirty="0" err="1" smtClean="0"/>
                        <a:t>equal</a:t>
                      </a:r>
                      <a:r>
                        <a:rPr lang="fr-FR" dirty="0" smtClean="0"/>
                        <a:t> to false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1737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gtest</a:t>
            </a:r>
            <a:r>
              <a:rPr lang="fr-FR" dirty="0" smtClean="0"/>
              <a:t> assertion and UAF assertion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If </a:t>
            </a:r>
            <a:r>
              <a:rPr lang="fr-FR" dirty="0" err="1" smtClean="0"/>
              <a:t>you</a:t>
            </a:r>
            <a:r>
              <a:rPr lang="fr-FR" dirty="0" smtClean="0"/>
              <a:t> </a:t>
            </a:r>
            <a:r>
              <a:rPr lang="fr-FR" dirty="0" err="1" smtClean="0"/>
              <a:t>want</a:t>
            </a:r>
            <a:r>
              <a:rPr lang="fr-FR" dirty="0" smtClean="0"/>
              <a:t> to test if a ITF_ASSERT() </a:t>
            </a:r>
            <a:r>
              <a:rPr lang="fr-FR" dirty="0" err="1" smtClean="0"/>
              <a:t>fails</a:t>
            </a:r>
            <a:r>
              <a:rPr lang="fr-FR" dirty="0" smtClean="0"/>
              <a:t>, </a:t>
            </a:r>
            <a:r>
              <a:rPr lang="fr-FR" dirty="0" err="1" smtClean="0"/>
              <a:t>you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use the new </a:t>
            </a:r>
            <a:r>
              <a:rPr lang="fr-FR" dirty="0" err="1" smtClean="0"/>
              <a:t>following</a:t>
            </a:r>
            <a:r>
              <a:rPr lang="fr-FR" dirty="0" smtClean="0"/>
              <a:t> macros: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 bwMode="auto">
          <a:xfrm>
            <a:off x="457200" y="3068960"/>
            <a:ext cx="8228013" cy="158417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32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8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24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kern="0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ASSERT_ITF_ASSERT</a:t>
            </a:r>
            <a:r>
              <a:rPr lang="en-US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800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statment</a:t>
            </a:r>
            <a:r>
              <a:rPr lang="en-US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fr-FR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endParaRPr lang="fr-FR" sz="2800" b="1" kern="0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800" b="1" kern="0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EXPECT_ITF_ASSERT</a:t>
            </a:r>
            <a:r>
              <a:rPr lang="en-US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800" kern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statment</a:t>
            </a:r>
            <a:r>
              <a:rPr lang="en-US" sz="28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fr-FR" sz="28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2800" b="1" kern="0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2800" b="1" kern="0" dirty="0" smtClean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fr-FR" kern="0" dirty="0" smtClean="0">
              <a:solidFill>
                <a:prstClr val="black"/>
              </a:solidFill>
              <a:latin typeface="Consolas"/>
            </a:endParaRPr>
          </a:p>
          <a:p>
            <a:pPr marL="0" indent="0">
              <a:buFont typeface="Times New Roman" pitchFamily="16" charset="0"/>
              <a:buNone/>
            </a:pP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1903379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Sample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 bwMode="auto">
          <a:xfrm>
            <a:off x="467544" y="1556792"/>
            <a:ext cx="8228013" cy="452437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32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8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24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Times New Roman" pitchFamily="16" charset="0"/>
              <a:buNone/>
            </a:pPr>
            <a:r>
              <a:rPr lang="fr-FR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fr-FR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2000" b="1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FixedArray</a:t>
            </a:r>
            <a:r>
              <a:rPr lang="fr-FR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fr-FR" sz="2000" b="1" kern="0" dirty="0" err="1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fr-FR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2&gt; </a:t>
            </a:r>
            <a:r>
              <a:rPr lang="fr-FR" sz="2000" b="1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</a:t>
            </a:r>
            <a:r>
              <a:rPr lang="fr-FR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endParaRPr lang="fr-FR" sz="2000" b="1" kern="0" dirty="0" smtClean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0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fr-FR" sz="2000" b="1" kern="0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</a:t>
            </a:r>
            <a:r>
              <a:rPr lang="fr-FR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has no </a:t>
            </a:r>
            <a:r>
              <a:rPr lang="fr-FR" sz="2000" b="1" kern="0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element</a:t>
            </a:r>
            <a:endParaRPr lang="fr-FR" sz="2000" b="1" kern="0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0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b="1" kern="0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EXPECT_EQ</a:t>
            </a:r>
            <a:r>
              <a:rPr lang="en-US" sz="20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fr-FR" sz="20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kern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array.size</a:t>
            </a:r>
            <a:r>
              <a:rPr lang="en-US" sz="20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buNone/>
            </a:pPr>
            <a:endParaRPr lang="fr-FR" sz="2000" b="1" kern="0" dirty="0" smtClean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0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// </a:t>
            </a:r>
            <a:r>
              <a:rPr lang="fr-FR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So, </a:t>
            </a:r>
            <a:r>
              <a:rPr lang="fr-FR" sz="2000" b="1" kern="0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it’s</a:t>
            </a:r>
            <a:r>
              <a:rPr lang="fr-FR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not possible to </a:t>
            </a:r>
            <a:r>
              <a:rPr lang="fr-FR" sz="2000" b="1" kern="0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access</a:t>
            </a:r>
            <a:r>
              <a:rPr lang="fr-FR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b="1" kern="0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element</a:t>
            </a:r>
            <a:r>
              <a:rPr lang="fr-FR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at</a:t>
            </a:r>
          </a:p>
          <a:p>
            <a:pPr marL="0" indent="0">
              <a:buNone/>
            </a:pPr>
            <a:r>
              <a:rPr lang="fr-FR" sz="20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index 1.</a:t>
            </a:r>
          </a:p>
          <a:p>
            <a:pPr marL="0" indent="0">
              <a:buNone/>
            </a:pPr>
            <a:r>
              <a:rPr lang="fr-FR" sz="20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fr-FR" sz="20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fr-FR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 </a:t>
            </a:r>
            <a:r>
              <a:rPr lang="fr-FR" sz="2000" b="1" kern="0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generates</a:t>
            </a:r>
            <a:r>
              <a:rPr lang="fr-FR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an ITF_ASSERT()</a:t>
            </a:r>
            <a:endParaRPr lang="fr-FR" sz="2000" b="1" kern="0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	</a:t>
            </a:r>
            <a:r>
              <a:rPr lang="en-US" sz="2000" b="1" kern="0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EXPECT_ITF_ASSERT</a:t>
            </a:r>
            <a:r>
              <a:rPr lang="en-US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b="1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</a:t>
            </a:r>
            <a:r>
              <a:rPr lang="en-US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fr-FR" sz="2000" b="1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]);</a:t>
            </a:r>
            <a:endParaRPr lang="fr-FR" sz="2000" b="1" kern="0" dirty="0" smtClean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Font typeface="Times New Roman" pitchFamily="16" charset="0"/>
              <a:buNone/>
            </a:pPr>
            <a:r>
              <a:rPr lang="fr-FR" sz="24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endParaRPr lang="fr-FR" kern="0" dirty="0" smtClean="0">
              <a:solidFill>
                <a:prstClr val="black"/>
              </a:solidFill>
              <a:latin typeface="Consolas"/>
            </a:endParaRPr>
          </a:p>
          <a:p>
            <a:pPr marL="0" indent="0">
              <a:buFont typeface="Times New Roman" pitchFamily="16" charset="0"/>
              <a:buNone/>
            </a:pP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4053099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cap="none" dirty="0" err="1" smtClean="0"/>
              <a:t>gmock</a:t>
            </a:r>
            <a:endParaRPr lang="fr-FR" cap="none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4328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Keyword </a:t>
            </a:r>
            <a:r>
              <a:rPr lang="fr-FR" dirty="0" err="1" smtClean="0"/>
              <a:t>mockable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 </a:t>
            </a:r>
            <a:r>
              <a:rPr lang="fr-FR" dirty="0" err="1"/>
              <a:t>mockable</a:t>
            </a:r>
            <a:r>
              <a:rPr lang="fr-FR" dirty="0"/>
              <a:t> </a:t>
            </a:r>
            <a:r>
              <a:rPr lang="fr-FR" dirty="0" err="1" smtClean="0"/>
              <a:t>method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:</a:t>
            </a:r>
          </a:p>
          <a:p>
            <a:endParaRPr lang="fr-FR" dirty="0" smtClean="0"/>
          </a:p>
          <a:p>
            <a:pPr lvl="1"/>
            <a:r>
              <a:rPr lang="fr-FR" dirty="0" err="1" smtClean="0"/>
              <a:t>virtual</a:t>
            </a:r>
            <a:r>
              <a:rPr lang="fr-FR" dirty="0" smtClean="0"/>
              <a:t> in </a:t>
            </a:r>
            <a:r>
              <a:rPr lang="fr-FR" dirty="0" err="1" smtClean="0"/>
              <a:t>Debug</a:t>
            </a:r>
            <a:r>
              <a:rPr lang="fr-FR" dirty="0" smtClean="0"/>
              <a:t> &amp; Release,</a:t>
            </a:r>
          </a:p>
          <a:p>
            <a:pPr lvl="1"/>
            <a:r>
              <a:rPr lang="fr-FR" dirty="0" smtClean="0"/>
              <a:t>not </a:t>
            </a:r>
            <a:r>
              <a:rPr lang="fr-FR" dirty="0" err="1" smtClean="0"/>
              <a:t>virtual</a:t>
            </a:r>
            <a:r>
              <a:rPr lang="fr-FR" dirty="0" smtClean="0"/>
              <a:t> in Final.</a:t>
            </a:r>
          </a:p>
          <a:p>
            <a:pPr lvl="1"/>
            <a:endParaRPr lang="fr-FR" dirty="0"/>
          </a:p>
          <a:p>
            <a:r>
              <a:rPr lang="fr-FR" dirty="0" smtClean="0"/>
              <a:t>So, in a </a:t>
            </a:r>
            <a:r>
              <a:rPr lang="fr-FR" dirty="0" err="1" smtClean="0"/>
              <a:t>mocked</a:t>
            </a:r>
            <a:r>
              <a:rPr lang="fr-FR" dirty="0" smtClean="0"/>
              <a:t> version of the class, </a:t>
            </a:r>
            <a:r>
              <a:rPr lang="fr-FR" dirty="0" err="1" smtClean="0"/>
              <a:t>mockable</a:t>
            </a:r>
            <a:r>
              <a:rPr lang="fr-FR" dirty="0" smtClean="0"/>
              <a:t> </a:t>
            </a:r>
            <a:r>
              <a:rPr lang="fr-FR" dirty="0" err="1" smtClean="0"/>
              <a:t>methods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controlled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0859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Keyword </a:t>
            </a:r>
            <a:r>
              <a:rPr lang="fr-FR" dirty="0" err="1"/>
              <a:t>mockable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fr-FR" sz="2000" b="1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fr-FR" sz="20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Functor</a:t>
            </a:r>
            <a:endParaRPr lang="fr-FR" sz="20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fr-FR" sz="2000" b="1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b="1" dirty="0" err="1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mockable</a:t>
            </a:r>
            <a:r>
              <a:rPr lang="en-US" sz="200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Operator0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b="1" dirty="0" err="1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mockable</a:t>
            </a:r>
            <a:r>
              <a:rPr lang="en-US" sz="200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Operator1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b="1" dirty="0" err="1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b="1" dirty="0" err="1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mockable</a:t>
            </a:r>
            <a:r>
              <a:rPr lang="en-US" sz="200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Operator2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b="1" dirty="0" err="1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2000" b="1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2000" b="1" dirty="0" err="1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2000" b="1" dirty="0" smtClean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fr-FR" sz="20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fr-FR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3961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Mutable </a:t>
            </a:r>
            <a:r>
              <a:rPr lang="fr-FR" dirty="0" err="1" smtClean="0"/>
              <a:t>mock</a:t>
            </a:r>
            <a:r>
              <a:rPr lang="fr-FR" dirty="0" smtClean="0"/>
              <a:t> (I)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In </a:t>
            </a:r>
            <a:r>
              <a:rPr lang="fr-FR" dirty="0" err="1" smtClean="0"/>
              <a:t>gmock</a:t>
            </a:r>
            <a:r>
              <a:rPr lang="fr-FR" dirty="0" smtClean="0"/>
              <a:t>, </a:t>
            </a:r>
            <a:r>
              <a:rPr lang="fr-FR" dirty="0" err="1" smtClean="0"/>
              <a:t>there</a:t>
            </a:r>
            <a:r>
              <a:rPr lang="fr-FR" dirty="0" smtClean="0"/>
              <a:t> are 3 </a:t>
            </a:r>
            <a:r>
              <a:rPr lang="fr-FR" dirty="0" err="1" smtClean="0"/>
              <a:t>behaviors</a:t>
            </a:r>
            <a:r>
              <a:rPr lang="fr-FR" dirty="0" smtClean="0"/>
              <a:t> for </a:t>
            </a:r>
            <a:r>
              <a:rPr lang="fr-FR" dirty="0" err="1" smtClean="0"/>
              <a:t>mock</a:t>
            </a:r>
            <a:r>
              <a:rPr lang="fr-FR" dirty="0" smtClean="0"/>
              <a:t>:</a:t>
            </a:r>
          </a:p>
          <a:p>
            <a:pPr lvl="1"/>
            <a:r>
              <a:rPr lang="fr-FR" dirty="0" err="1" smtClean="0"/>
              <a:t>NiceMock</a:t>
            </a:r>
            <a:endParaRPr lang="fr-FR" dirty="0" smtClean="0"/>
          </a:p>
          <a:p>
            <a:pPr lvl="1"/>
            <a:r>
              <a:rPr lang="fr-FR" dirty="0" err="1" smtClean="0"/>
              <a:t>Mock</a:t>
            </a:r>
            <a:endParaRPr lang="fr-FR" dirty="0" smtClean="0"/>
          </a:p>
          <a:p>
            <a:pPr lvl="1"/>
            <a:r>
              <a:rPr lang="fr-FR" dirty="0" err="1" smtClean="0"/>
              <a:t>StrictMock</a:t>
            </a:r>
            <a:endParaRPr lang="fr-FR" dirty="0" smtClean="0"/>
          </a:p>
          <a:p>
            <a:pPr lvl="1"/>
            <a:endParaRPr lang="fr-FR" dirty="0"/>
          </a:p>
          <a:p>
            <a:r>
              <a:rPr lang="fr-FR" dirty="0" smtClean="0"/>
              <a:t>The </a:t>
            </a:r>
            <a:r>
              <a:rPr lang="fr-FR" dirty="0" err="1" smtClean="0"/>
              <a:t>behavior</a:t>
            </a:r>
            <a:r>
              <a:rPr lang="fr-FR" dirty="0" smtClean="0"/>
              <a:t> of the </a:t>
            </a:r>
            <a:r>
              <a:rPr lang="fr-FR" dirty="0" err="1" smtClean="0"/>
              <a:t>mock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static</a:t>
            </a:r>
            <a:r>
              <a:rPr lang="fr-FR" dirty="0" smtClean="0"/>
              <a:t> (</a:t>
            </a:r>
            <a:r>
              <a:rPr lang="fr-FR" dirty="0" err="1" smtClean="0"/>
              <a:t>defined</a:t>
            </a:r>
            <a:r>
              <a:rPr lang="fr-FR" dirty="0" smtClean="0"/>
              <a:t> at compile-time).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4857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Mutable </a:t>
            </a:r>
            <a:r>
              <a:rPr lang="fr-FR" dirty="0" err="1" smtClean="0"/>
              <a:t>mock</a:t>
            </a:r>
            <a:r>
              <a:rPr lang="fr-FR" dirty="0" smtClean="0"/>
              <a:t> (II)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In </a:t>
            </a:r>
            <a:r>
              <a:rPr lang="fr-FR" dirty="0" err="1" smtClean="0"/>
              <a:t>some</a:t>
            </a:r>
            <a:r>
              <a:rPr lang="fr-FR" dirty="0" smtClean="0"/>
              <a:t> cases, </a:t>
            </a:r>
            <a:r>
              <a:rPr lang="fr-FR" dirty="0" err="1" smtClean="0"/>
              <a:t>it’s</a:t>
            </a:r>
            <a:r>
              <a:rPr lang="fr-FR" dirty="0" smtClean="0"/>
              <a:t> </a:t>
            </a:r>
            <a:r>
              <a:rPr lang="fr-FR" dirty="0" err="1" smtClean="0"/>
              <a:t>interesting</a:t>
            </a:r>
            <a:r>
              <a:rPr lang="fr-FR" dirty="0" smtClean="0"/>
              <a:t> to change the type of the </a:t>
            </a:r>
            <a:r>
              <a:rPr lang="fr-FR" dirty="0" err="1" smtClean="0"/>
              <a:t>mock</a:t>
            </a:r>
            <a:r>
              <a:rPr lang="fr-FR" dirty="0" smtClean="0"/>
              <a:t> </a:t>
            </a:r>
            <a:r>
              <a:rPr lang="fr-FR" dirty="0" err="1" smtClean="0"/>
              <a:t>dynamically</a:t>
            </a:r>
            <a:r>
              <a:rPr lang="fr-FR" dirty="0" smtClean="0"/>
              <a:t> :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To </a:t>
            </a:r>
            <a:r>
              <a:rPr lang="fr-FR" dirty="0" err="1" smtClean="0"/>
              <a:t>create</a:t>
            </a:r>
            <a:r>
              <a:rPr lang="fr-FR" dirty="0" smtClean="0"/>
              <a:t> the </a:t>
            </a:r>
            <a:r>
              <a:rPr lang="fr-FR" dirty="0" err="1" smtClean="0"/>
              <a:t>context</a:t>
            </a:r>
            <a:r>
              <a:rPr lang="fr-FR" dirty="0" smtClean="0"/>
              <a:t>, the </a:t>
            </a:r>
            <a:r>
              <a:rPr lang="fr-FR" dirty="0" err="1" smtClean="0"/>
              <a:t>mock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used</a:t>
            </a:r>
            <a:r>
              <a:rPr lang="fr-FR" dirty="0" smtClean="0"/>
              <a:t> as a stub (no </a:t>
            </a:r>
            <a:r>
              <a:rPr lang="fr-FR" dirty="0" err="1" smtClean="0"/>
              <a:t>matter</a:t>
            </a:r>
            <a:r>
              <a:rPr lang="fr-FR" dirty="0" smtClean="0"/>
              <a:t> calls on </a:t>
            </a:r>
            <a:r>
              <a:rPr lang="fr-FR" dirty="0" err="1" smtClean="0"/>
              <a:t>it</a:t>
            </a:r>
            <a:r>
              <a:rPr lang="fr-FR" dirty="0" smtClean="0"/>
              <a:t>)</a:t>
            </a:r>
          </a:p>
          <a:p>
            <a:pPr lvl="1"/>
            <a:endParaRPr lang="fr-FR" dirty="0" smtClean="0"/>
          </a:p>
          <a:p>
            <a:pPr lvl="1"/>
            <a:r>
              <a:rPr lang="fr-FR" dirty="0" err="1" smtClean="0"/>
              <a:t>Then</a:t>
            </a:r>
            <a:r>
              <a:rPr lang="fr-FR" dirty="0" smtClean="0"/>
              <a:t>, </a:t>
            </a:r>
            <a:r>
              <a:rPr lang="fr-FR" dirty="0" err="1" smtClean="0"/>
              <a:t>it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used</a:t>
            </a:r>
            <a:r>
              <a:rPr lang="fr-FR" dirty="0" smtClean="0"/>
              <a:t> as a « normal » or a strict </a:t>
            </a:r>
            <a:r>
              <a:rPr lang="fr-FR" dirty="0" err="1" smtClean="0"/>
              <a:t>mock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8150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Mutable </a:t>
            </a:r>
            <a:r>
              <a:rPr lang="fr-FR" dirty="0" err="1" smtClean="0"/>
              <a:t>mock</a:t>
            </a:r>
            <a:r>
              <a:rPr lang="fr-FR" dirty="0" smtClean="0"/>
              <a:t> (III)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3 new macros: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 bwMode="auto">
          <a:xfrm>
            <a:off x="457200" y="2492896"/>
            <a:ext cx="8228013" cy="338437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32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8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24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24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MockClass</a:t>
            </a:r>
            <a:r>
              <a:rPr lang="en-US" sz="2400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myMock</a:t>
            </a:r>
            <a:r>
              <a:rPr lang="en-US" sz="24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endParaRPr lang="en-US" sz="2400" b="1" kern="0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b="1" kern="0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USE_AS_NICE_MOCK</a:t>
            </a:r>
            <a:r>
              <a:rPr lang="en-US" sz="24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myMock</a:t>
            </a:r>
            <a:r>
              <a:rPr lang="en-US" sz="24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fr-FR" sz="24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4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b="1" kern="0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USE_AS_MOCK</a:t>
            </a:r>
            <a:r>
              <a:rPr lang="en-US" sz="24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myMock</a:t>
            </a:r>
            <a:r>
              <a:rPr lang="en-US" sz="24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fr-FR" sz="24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4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b="1" kern="0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USE_AS_STRICT_MOCK</a:t>
            </a:r>
            <a:r>
              <a:rPr lang="en-US" sz="24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myMock</a:t>
            </a:r>
            <a:r>
              <a:rPr lang="en-US" sz="24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fr-FR" sz="24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fr-FR" sz="2800" kern="0" dirty="0" smtClean="0">
              <a:solidFill>
                <a:prstClr val="black"/>
              </a:solidFill>
              <a:latin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26234748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Mutable </a:t>
            </a:r>
            <a:r>
              <a:rPr lang="fr-FR" dirty="0" err="1" smtClean="0"/>
              <a:t>mock</a:t>
            </a:r>
            <a:r>
              <a:rPr lang="fr-FR" dirty="0" smtClean="0"/>
              <a:t> (IV)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 bwMode="auto">
          <a:xfrm>
            <a:off x="457200" y="1268760"/>
            <a:ext cx="8228013" cy="525658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32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8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24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18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800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MockClass</a:t>
            </a:r>
            <a:r>
              <a:rPr lang="en-US" sz="1800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myMock</a:t>
            </a:r>
            <a:r>
              <a:rPr lang="en-US" sz="1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endParaRPr lang="en-US" sz="1800" b="1" kern="0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18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// </a:t>
            </a:r>
            <a:r>
              <a:rPr lang="fr-FR" sz="1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 </a:t>
            </a:r>
            <a:r>
              <a:rPr lang="fr-FR" sz="1800" b="1" kern="0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myMock</a:t>
            </a:r>
            <a:r>
              <a:rPr lang="fr-FR" sz="1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as a stub to setup the </a:t>
            </a:r>
            <a:r>
              <a:rPr lang="fr-FR" sz="1800" b="1" kern="0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context</a:t>
            </a:r>
            <a:endParaRPr lang="fr-FR" sz="1800" b="1" kern="0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800" b="1" kern="0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USE_AS_NICE_MOCK</a:t>
            </a:r>
            <a:r>
              <a:rPr lang="en-US" sz="1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myMock</a:t>
            </a:r>
            <a:r>
              <a:rPr lang="en-US" sz="1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fr-FR" sz="1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fr-FR" sz="18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1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pPr marL="0" indent="0">
              <a:buNone/>
            </a:pPr>
            <a:endParaRPr lang="fr-FR" sz="1800" b="1" kern="0" dirty="0" smtClean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18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// Use </a:t>
            </a:r>
            <a:r>
              <a:rPr lang="fr-FR" sz="1800" b="1" kern="0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myMock</a:t>
            </a:r>
            <a:r>
              <a:rPr lang="fr-FR" sz="1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18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 a </a:t>
            </a:r>
            <a:r>
              <a:rPr lang="fr-FR" sz="1800" b="1" kern="0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</a:t>
            </a:r>
            <a:r>
              <a:rPr lang="fr-FR" sz="1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to </a:t>
            </a:r>
            <a:r>
              <a:rPr lang="fr-FR" sz="1800" b="1" kern="0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verify</a:t>
            </a:r>
            <a:r>
              <a:rPr lang="fr-FR" sz="1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calls</a:t>
            </a:r>
            <a:endParaRPr lang="fr-FR" sz="1800" b="1" kern="0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800" b="1" kern="0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USE_AS_STRICT_MOCK</a:t>
            </a:r>
            <a:r>
              <a:rPr lang="en-US" sz="1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myMock</a:t>
            </a:r>
            <a:r>
              <a:rPr lang="en-US" sz="18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fr-FR" sz="1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endParaRPr lang="fr-FR" sz="1800" b="1" kern="0" dirty="0" smtClean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18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800" b="1" kern="0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EXPECT_CALL</a:t>
            </a:r>
            <a:r>
              <a:rPr lang="en-US" sz="1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myMock</a:t>
            </a:r>
            <a:r>
              <a:rPr lang="en-US" sz="18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800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…</a:t>
            </a:r>
            <a:r>
              <a:rPr lang="en-US" sz="18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endParaRPr lang="fr-FR" sz="1800" b="1" kern="0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18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// </a:t>
            </a:r>
            <a:r>
              <a:rPr lang="fr-FR" sz="1800" b="1" kern="0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Verifying</a:t>
            </a:r>
            <a:r>
              <a:rPr lang="fr-FR" sz="1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calls</a:t>
            </a:r>
            <a:endParaRPr lang="fr-FR" sz="1800" b="1" kern="0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800" b="1" kern="0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2800" b="1" kern="0" dirty="0" smtClean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fr-FR" kern="0" dirty="0" smtClean="0">
              <a:solidFill>
                <a:prstClr val="black"/>
              </a:solidFill>
              <a:latin typeface="Consolas"/>
            </a:endParaRPr>
          </a:p>
          <a:p>
            <a:pPr marL="0" indent="0">
              <a:buFont typeface="Times New Roman" pitchFamily="16" charset="0"/>
              <a:buNone/>
            </a:pP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878328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Mutable </a:t>
            </a:r>
            <a:r>
              <a:rPr lang="fr-FR" dirty="0" err="1" smtClean="0"/>
              <a:t>mock</a:t>
            </a:r>
            <a:r>
              <a:rPr lang="fr-FR" dirty="0" smtClean="0"/>
              <a:t> (V) : Restriction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It’s</a:t>
            </a:r>
            <a:r>
              <a:rPr lang="fr-FR" dirty="0" smtClean="0"/>
              <a:t> not possible to change state of a </a:t>
            </a:r>
            <a:r>
              <a:rPr lang="fr-FR" dirty="0" err="1" smtClean="0"/>
              <a:t>mock</a:t>
            </a:r>
            <a:r>
              <a:rPr lang="fr-FR" dirty="0" smtClean="0"/>
              <a:t> if:</a:t>
            </a:r>
          </a:p>
          <a:p>
            <a:pPr lvl="1"/>
            <a:r>
              <a:rPr lang="fr-FR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EXPECT_CALL</a:t>
            </a:r>
            <a:r>
              <a:rPr lang="fr-FR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fr-FR" dirty="0" smtClean="0"/>
              <a:t> are </a:t>
            </a:r>
            <a:r>
              <a:rPr lang="fr-FR" dirty="0" err="1" smtClean="0"/>
              <a:t>registered</a:t>
            </a:r>
            <a:r>
              <a:rPr lang="fr-FR" dirty="0" smtClean="0"/>
              <a:t>.</a:t>
            </a:r>
          </a:p>
          <a:p>
            <a:pPr marL="457200" lvl="1" indent="0">
              <a:buNone/>
            </a:pPr>
            <a:endParaRPr lang="fr-FR" dirty="0" smtClean="0"/>
          </a:p>
          <a:p>
            <a:r>
              <a:rPr lang="fr-FR" dirty="0" smtClean="0"/>
              <a:t>So, state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changed</a:t>
            </a:r>
            <a:r>
              <a:rPr lang="fr-FR" dirty="0" smtClean="0"/>
              <a:t>:</a:t>
            </a:r>
          </a:p>
          <a:p>
            <a:pPr lvl="1"/>
            <a:r>
              <a:rPr lang="fr-FR" dirty="0" smtClean="0"/>
              <a:t>Just </a:t>
            </a:r>
            <a:r>
              <a:rPr lang="fr-FR" dirty="0" err="1" smtClean="0"/>
              <a:t>after</a:t>
            </a:r>
            <a:r>
              <a:rPr lang="fr-FR" dirty="0" smtClean="0"/>
              <a:t> the </a:t>
            </a:r>
            <a:r>
              <a:rPr lang="fr-FR" dirty="0" err="1" smtClean="0"/>
              <a:t>creation</a:t>
            </a:r>
            <a:r>
              <a:rPr lang="fr-FR" dirty="0" smtClean="0"/>
              <a:t> of the </a:t>
            </a:r>
            <a:r>
              <a:rPr lang="fr-FR" dirty="0" err="1" smtClean="0"/>
              <a:t>mock</a:t>
            </a:r>
            <a:endParaRPr lang="fr-FR" dirty="0" smtClean="0"/>
          </a:p>
          <a:p>
            <a:pPr lvl="1"/>
            <a:r>
              <a:rPr lang="fr-FR" dirty="0" smtClean="0"/>
              <a:t>Just </a:t>
            </a:r>
            <a:r>
              <a:rPr lang="fr-FR" dirty="0" err="1" smtClean="0"/>
              <a:t>after</a:t>
            </a:r>
            <a:r>
              <a:rPr lang="fr-FR" dirty="0" smtClean="0"/>
              <a:t> a call to </a:t>
            </a:r>
            <a:r>
              <a:rPr lang="fr-FR" b="1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</a:t>
            </a:r>
            <a:r>
              <a:rPr lang="fr-FR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fr-FR" b="1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VerifyAndClearExpectations</a:t>
            </a:r>
            <a:r>
              <a:rPr lang="fr-FR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4696042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Arial"/>
        <a:ea typeface=""/>
        <a:cs typeface="Lucida Sans Unicode"/>
      </a:majorFont>
      <a:minorFont>
        <a:latin typeface="Arial"/>
        <a:ea typeface="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5228</TotalTime>
  <Words>292</Words>
  <Application>Microsoft Office PowerPoint</Application>
  <PresentationFormat>Affichage à l'écran (4:3)</PresentationFormat>
  <Paragraphs>109</Paragraphs>
  <Slides>13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1_Thème Office</vt:lpstr>
      <vt:lpstr>gtest &amp; gmock: extensions for UAF</vt:lpstr>
      <vt:lpstr>gtest</vt:lpstr>
      <vt:lpstr>New Assertions</vt:lpstr>
      <vt:lpstr>gtest assertion and UAF assertion</vt:lpstr>
      <vt:lpstr>Sample</vt:lpstr>
      <vt:lpstr>gmock</vt:lpstr>
      <vt:lpstr>Keyword mockable</vt:lpstr>
      <vt:lpstr>Keyword mockable</vt:lpstr>
      <vt:lpstr>Mutable mock (I)</vt:lpstr>
      <vt:lpstr>Mutable mock (II)</vt:lpstr>
      <vt:lpstr>Mutable mock (III)</vt:lpstr>
      <vt:lpstr>Mutable mock (IV)</vt:lpstr>
      <vt:lpstr>Mutable mock (V) : Restriction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tle</dc:creator>
  <cp:lastModifiedBy>Marc Trabucato</cp:lastModifiedBy>
  <cp:revision>1334</cp:revision>
  <cp:lastPrinted>1601-01-01T00:00:00Z</cp:lastPrinted>
  <dcterms:created xsi:type="dcterms:W3CDTF">2004-05-04T13:10:32Z</dcterms:created>
  <dcterms:modified xsi:type="dcterms:W3CDTF">2014-11-20T09:08:45Z</dcterms:modified>
</cp:coreProperties>
</file>